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8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4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8"/>
            <a:ext cx="12191998" cy="6857141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17519458-F5A4-4864-9AC7-16A20561E73E}"/>
              </a:ext>
            </a:extLst>
          </p:cNvPr>
          <p:cNvGrpSpPr/>
          <p:nvPr userDrawn="1"/>
        </p:nvGrpSpPr>
        <p:grpSpPr>
          <a:xfrm>
            <a:off x="232581" y="6098833"/>
            <a:ext cx="1559950" cy="567320"/>
            <a:chOff x="5090881" y="6199860"/>
            <a:chExt cx="1559950" cy="567320"/>
          </a:xfrm>
        </p:grpSpPr>
        <p:pic>
          <p:nvPicPr>
            <p:cNvPr id="9" name="그래픽 35">
              <a:extLst>
                <a:ext uri="{FF2B5EF4-FFF2-40B4-BE49-F238E27FC236}">
                  <a16:creationId xmlns:a16="http://schemas.microsoft.com/office/drawing/2014/main" id="{47B81C95-393B-4E5D-ADF9-604254CBB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0881" y="6199860"/>
              <a:ext cx="810218" cy="565670"/>
            </a:xfrm>
            <a:prstGeom prst="rect">
              <a:avLst/>
            </a:prstGeom>
          </p:spPr>
        </p:pic>
        <p:pic>
          <p:nvPicPr>
            <p:cNvPr id="10" name="그래픽 36">
              <a:extLst>
                <a:ext uri="{FF2B5EF4-FFF2-40B4-BE49-F238E27FC236}">
                  <a16:creationId xmlns:a16="http://schemas.microsoft.com/office/drawing/2014/main" id="{0D1223BD-CFE2-4D33-AB10-88180358B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8074" y="6251891"/>
              <a:ext cx="532757" cy="515289"/>
            </a:xfrm>
            <a:prstGeom prst="rect">
              <a:avLst/>
            </a:prstGeom>
          </p:spPr>
        </p:pic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BE14D61-32A1-4092-A77D-D78EF216DF8D}"/>
                </a:ext>
              </a:extLst>
            </p:cNvPr>
            <p:cNvCxnSpPr>
              <a:cxnSpLocks/>
            </p:cNvCxnSpPr>
            <p:nvPr/>
          </p:nvCxnSpPr>
          <p:spPr>
            <a:xfrm>
              <a:off x="6009586" y="6310313"/>
              <a:ext cx="0" cy="416718"/>
            </a:xfrm>
            <a:prstGeom prst="line">
              <a:avLst/>
            </a:prstGeom>
            <a:ln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8799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8"/>
            <a:ext cx="12191998" cy="6857141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17519458-F5A4-4864-9AC7-16A20561E73E}"/>
              </a:ext>
            </a:extLst>
          </p:cNvPr>
          <p:cNvGrpSpPr/>
          <p:nvPr userDrawn="1"/>
        </p:nvGrpSpPr>
        <p:grpSpPr>
          <a:xfrm>
            <a:off x="10580915" y="6153415"/>
            <a:ext cx="1409864" cy="512737"/>
            <a:chOff x="5090881" y="6199860"/>
            <a:chExt cx="1559950" cy="567320"/>
          </a:xfrm>
        </p:grpSpPr>
        <p:pic>
          <p:nvPicPr>
            <p:cNvPr id="10" name="그래픽 35">
              <a:extLst>
                <a:ext uri="{FF2B5EF4-FFF2-40B4-BE49-F238E27FC236}">
                  <a16:creationId xmlns:a16="http://schemas.microsoft.com/office/drawing/2014/main" id="{47B81C95-393B-4E5D-ADF9-604254CBB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0881" y="6199860"/>
              <a:ext cx="810218" cy="565670"/>
            </a:xfrm>
            <a:prstGeom prst="rect">
              <a:avLst/>
            </a:prstGeom>
          </p:spPr>
        </p:pic>
        <p:pic>
          <p:nvPicPr>
            <p:cNvPr id="11" name="그래픽 36">
              <a:extLst>
                <a:ext uri="{FF2B5EF4-FFF2-40B4-BE49-F238E27FC236}">
                  <a16:creationId xmlns:a16="http://schemas.microsoft.com/office/drawing/2014/main" id="{0D1223BD-CFE2-4D33-AB10-88180358B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8074" y="6251891"/>
              <a:ext cx="532757" cy="515289"/>
            </a:xfrm>
            <a:prstGeom prst="rect">
              <a:avLst/>
            </a:prstGeom>
          </p:spPr>
        </p:pic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BE14D61-32A1-4092-A77D-D78EF216DF8D}"/>
                </a:ext>
              </a:extLst>
            </p:cNvPr>
            <p:cNvCxnSpPr>
              <a:cxnSpLocks/>
            </p:cNvCxnSpPr>
            <p:nvPr/>
          </p:nvCxnSpPr>
          <p:spPr>
            <a:xfrm>
              <a:off x="6009586" y="6310313"/>
              <a:ext cx="0" cy="416718"/>
            </a:xfrm>
            <a:prstGeom prst="line">
              <a:avLst/>
            </a:prstGeom>
            <a:ln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493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6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1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6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2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104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FBB3BFB-B9A1-49FC-B58E-BE98AE4EA262}"/>
              </a:ext>
            </a:extLst>
          </p:cNvPr>
          <p:cNvSpPr txBox="1"/>
          <p:nvPr/>
        </p:nvSpPr>
        <p:spPr>
          <a:xfrm>
            <a:off x="294231" y="437094"/>
            <a:ext cx="2071977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Formulation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0FB175-C26F-4CCF-A39F-D00B10F89FDD}"/>
              </a:ext>
            </a:extLst>
          </p:cNvPr>
          <p:cNvSpPr txBox="1"/>
          <p:nvPr/>
        </p:nvSpPr>
        <p:spPr>
          <a:xfrm>
            <a:off x="294231" y="186674"/>
            <a:ext cx="1215076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92D05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rPr>
              <a:t>SCM Pipelines</a:t>
            </a:r>
            <a:endParaRPr kumimoji="0" lang="ko-KR" altLang="en-US" sz="14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92D05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722F17-4501-4B25-82DA-613941F6D760}"/>
              </a:ext>
            </a:extLst>
          </p:cNvPr>
          <p:cNvSpPr txBox="1"/>
          <p:nvPr/>
        </p:nvSpPr>
        <p:spPr>
          <a:xfrm>
            <a:off x="2613937" y="1268532"/>
            <a:ext cx="281671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34E9B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SCM-CGH (Fresh)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34E9B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9C2C0-CAD1-4CD9-AFCF-12F409E4CA51}"/>
              </a:ext>
            </a:extLst>
          </p:cNvPr>
          <p:cNvSpPr txBox="1"/>
          <p:nvPr/>
        </p:nvSpPr>
        <p:spPr>
          <a:xfrm>
            <a:off x="7991461" y="1268533"/>
            <a:ext cx="215313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34E9B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SCM-AGH (Frozen)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34E9B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6FF1BB7-0471-4789-9389-48A3AD2EFC1D}"/>
              </a:ext>
            </a:extLst>
          </p:cNvPr>
          <p:cNvGraphicFramePr>
            <a:graphicFrameLocks noGrp="1"/>
          </p:cNvGraphicFramePr>
          <p:nvPr/>
        </p:nvGraphicFramePr>
        <p:xfrm>
          <a:off x="969070" y="4205076"/>
          <a:ext cx="4710786" cy="201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440">
                  <a:extLst>
                    <a:ext uri="{9D8B030D-6E8A-4147-A177-3AD203B41FA5}">
                      <a16:colId xmlns:a16="http://schemas.microsoft.com/office/drawing/2014/main" val="2498364016"/>
                    </a:ext>
                  </a:extLst>
                </a:gridCol>
                <a:gridCol w="1559986">
                  <a:extLst>
                    <a:ext uri="{9D8B030D-6E8A-4147-A177-3AD203B41FA5}">
                      <a16:colId xmlns:a16="http://schemas.microsoft.com/office/drawing/2014/main" val="3507957716"/>
                    </a:ext>
                  </a:extLst>
                </a:gridCol>
                <a:gridCol w="1860360">
                  <a:extLst>
                    <a:ext uri="{9D8B030D-6E8A-4147-A177-3AD203B41FA5}">
                      <a16:colId xmlns:a16="http://schemas.microsoft.com/office/drawing/2014/main" val="1761735654"/>
                    </a:ext>
                  </a:extLst>
                </a:gridCol>
              </a:tblGrid>
              <a:tr h="6328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Main</a:t>
                      </a:r>
                      <a:r>
                        <a:rPr lang="ko-KR" alt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Ingredient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Allogeneic Bone Marrow-derived MSC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5M cells/mL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Prefilled Syringe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176573"/>
                  </a:ext>
                </a:extLst>
              </a:tr>
              <a:tr h="4968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Excipient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Saline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08250"/>
                  </a:ext>
                </a:extLst>
              </a:tr>
              <a:tr h="4200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pH Regulator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CaCl</a:t>
                      </a:r>
                      <a:r>
                        <a:rPr kumimoji="0" lang="en-US" altLang="ko-KR" sz="12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(USP)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03601"/>
                  </a:ext>
                </a:extLst>
              </a:tr>
              <a:tr h="452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Storage Temperature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맑은 고딕"/>
                        </a:rPr>
                        <a:t>4-30 </a:t>
                      </a:r>
                      <a:r>
                        <a:rPr lang="ko-KR" altLang="en-US" sz="12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맑은 고딕"/>
                        </a:rPr>
                        <a:t>℃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2662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853E6DB-45F2-42E7-8AF5-73E5BA951C31}"/>
              </a:ext>
            </a:extLst>
          </p:cNvPr>
          <p:cNvGraphicFramePr>
            <a:graphicFrameLocks noGrp="1"/>
          </p:cNvGraphicFramePr>
          <p:nvPr/>
        </p:nvGraphicFramePr>
        <p:xfrm>
          <a:off x="6651408" y="4205076"/>
          <a:ext cx="4604470" cy="2014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3922">
                  <a:extLst>
                    <a:ext uri="{9D8B030D-6E8A-4147-A177-3AD203B41FA5}">
                      <a16:colId xmlns:a16="http://schemas.microsoft.com/office/drawing/2014/main" val="2498364016"/>
                    </a:ext>
                  </a:extLst>
                </a:gridCol>
                <a:gridCol w="1533584">
                  <a:extLst>
                    <a:ext uri="{9D8B030D-6E8A-4147-A177-3AD203B41FA5}">
                      <a16:colId xmlns:a16="http://schemas.microsoft.com/office/drawing/2014/main" val="3507957716"/>
                    </a:ext>
                  </a:extLst>
                </a:gridCol>
                <a:gridCol w="1816964">
                  <a:extLst>
                    <a:ext uri="{9D8B030D-6E8A-4147-A177-3AD203B41FA5}">
                      <a16:colId xmlns:a16="http://schemas.microsoft.com/office/drawing/2014/main" val="1761735654"/>
                    </a:ext>
                  </a:extLst>
                </a:gridCol>
              </a:tblGrid>
              <a:tr h="6503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Main</a:t>
                      </a:r>
                      <a:r>
                        <a:rPr lang="ko-KR" alt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Ingredient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Allogeneic Bone Marrow-derived MSC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 M cells/bag/6 mL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40 M cells/bag/12 mL</a:t>
                      </a:r>
                      <a:endParaRPr lang="ko-KR" altLang="en-US" sz="12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176573"/>
                  </a:ext>
                </a:extLst>
              </a:tr>
              <a:tr h="299772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Cell Stabilizer</a:t>
                      </a:r>
                      <a:endParaRPr lang="ko-KR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1200" b="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Plasma Solution A 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08250"/>
                  </a:ext>
                </a:extLst>
              </a:tr>
              <a:tr h="29977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Albumin</a:t>
                      </a:r>
                      <a:endParaRPr lang="ko-KR" altLang="en-US" sz="12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03601"/>
                  </a:ext>
                </a:extLst>
              </a:tr>
              <a:tr h="29977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DMSO</a:t>
                      </a:r>
                      <a:endParaRPr lang="ko-KR" altLang="en-US" sz="12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877248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Storage Temperature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Liquid Nitrogen Tank ( below -140 </a:t>
                      </a:r>
                      <a:r>
                        <a:rPr lang="ko-KR" altLang="en-US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℃ </a:t>
                      </a:r>
                      <a:r>
                        <a:rPr lang="en-US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2662"/>
                  </a:ext>
                </a:extLst>
              </a:tr>
            </a:tbl>
          </a:graphicData>
        </a:graphic>
      </p:graphicFrame>
      <p:grpSp>
        <p:nvGrpSpPr>
          <p:cNvPr id="10" name="그룹 9">
            <a:extLst>
              <a:ext uri="{FF2B5EF4-FFF2-40B4-BE49-F238E27FC236}">
                <a16:creationId xmlns:a16="http://schemas.microsoft.com/office/drawing/2014/main" id="{3AA63408-5A9D-4631-A5D9-E1F4DCEF77ED}"/>
              </a:ext>
            </a:extLst>
          </p:cNvPr>
          <p:cNvGrpSpPr/>
          <p:nvPr/>
        </p:nvGrpSpPr>
        <p:grpSpPr>
          <a:xfrm>
            <a:off x="7168781" y="1648122"/>
            <a:ext cx="3199982" cy="2438431"/>
            <a:chOff x="6590349" y="1850536"/>
            <a:chExt cx="3199982" cy="2438431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BF4D0C8-E1E8-4ED4-973C-619BC4A9F385}"/>
                </a:ext>
              </a:extLst>
            </p:cNvPr>
            <p:cNvSpPr/>
            <p:nvPr/>
          </p:nvSpPr>
          <p:spPr>
            <a:xfrm>
              <a:off x="6590349" y="1850536"/>
              <a:ext cx="3199982" cy="2438431"/>
            </a:xfrm>
            <a:prstGeom prst="roundRect">
              <a:avLst/>
            </a:prstGeom>
            <a:solidFill>
              <a:srgbClr val="D6DCE5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12" name="그림 11" descr="텍스트이(가) 표시된 사진&#10;&#10;자동 생성된 설명">
              <a:extLst>
                <a:ext uri="{FF2B5EF4-FFF2-40B4-BE49-F238E27FC236}">
                  <a16:creationId xmlns:a16="http://schemas.microsoft.com/office/drawing/2014/main" id="{0EFEC7F4-D4C2-4951-973A-1670D8CA4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50146">
              <a:off x="6821750" y="2567395"/>
              <a:ext cx="1694600" cy="1548565"/>
            </a:xfrm>
            <a:prstGeom prst="rect">
              <a:avLst/>
            </a:prstGeom>
          </p:spPr>
        </p:pic>
        <p:pic>
          <p:nvPicPr>
            <p:cNvPr id="13" name="그림 12" descr="냉장고, 앉아있는, 모니터, 하얀색이(가) 표시된 사진&#10;&#10;자동 생성된 설명">
              <a:extLst>
                <a:ext uri="{FF2B5EF4-FFF2-40B4-BE49-F238E27FC236}">
                  <a16:creationId xmlns:a16="http://schemas.microsoft.com/office/drawing/2014/main" id="{06517EC7-DDD2-424D-96AF-26F111598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988" y="2187753"/>
              <a:ext cx="1538755" cy="1882520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FC13979-E37A-482A-82C9-A0FE0B69D0F8}"/>
              </a:ext>
            </a:extLst>
          </p:cNvPr>
          <p:cNvGrpSpPr/>
          <p:nvPr/>
        </p:nvGrpSpPr>
        <p:grpSpPr>
          <a:xfrm>
            <a:off x="1636989" y="1648122"/>
            <a:ext cx="3199982" cy="2438431"/>
            <a:chOff x="1295818" y="1800337"/>
            <a:chExt cx="3199982" cy="2438431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024BB8CE-03A1-472A-BB8D-FA3D4187199D}"/>
                </a:ext>
              </a:extLst>
            </p:cNvPr>
            <p:cNvSpPr/>
            <p:nvPr/>
          </p:nvSpPr>
          <p:spPr>
            <a:xfrm>
              <a:off x="1295818" y="1800337"/>
              <a:ext cx="3199982" cy="2438431"/>
            </a:xfrm>
            <a:prstGeom prst="roundRect">
              <a:avLst/>
            </a:prstGeom>
            <a:solidFill>
              <a:srgbClr val="D6DCE5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63F620B1-F5F8-42DE-BBA1-A6815D8AC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5369" y="1800337"/>
              <a:ext cx="2980879" cy="2222577"/>
            </a:xfrm>
            <a:prstGeom prst="rect">
              <a:avLst/>
            </a:prstGeom>
          </p:spPr>
        </p:pic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F24C5488-434C-47B4-A8A3-2C795324F5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012" y="1349151"/>
            <a:ext cx="161925" cy="161925"/>
          </a:xfrm>
          <a:prstGeom prst="rect">
            <a:avLst/>
          </a:prstGeom>
          <a:ln>
            <a:noFill/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D79D375-269F-44ED-A5FE-7A31B04214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36" y="1349151"/>
            <a:ext cx="161925" cy="16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6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</Words>
  <Application>Microsoft Office PowerPoint</Application>
  <PresentationFormat>와이드스크린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나눔스퀘어</vt:lpstr>
      <vt:lpstr>나눔스퀘어 Bold</vt:lpstr>
      <vt:lpstr>나눔스퀘어 ExtraBold</vt:lpstr>
      <vt:lpstr>맑은 고딕</vt:lpstr>
      <vt:lpstr>Arial</vt:lpstr>
      <vt:lpstr>1_Office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서종</dc:creator>
  <cp:lastModifiedBy>이 서종</cp:lastModifiedBy>
  <cp:revision>2</cp:revision>
  <dcterms:created xsi:type="dcterms:W3CDTF">2022-10-26T08:04:32Z</dcterms:created>
  <dcterms:modified xsi:type="dcterms:W3CDTF">2022-10-26T08:06:32Z</dcterms:modified>
</cp:coreProperties>
</file>