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688" r:id="rId2"/>
  </p:sldIdLst>
  <p:sldSz cx="9906000" cy="6858000" type="A4"/>
  <p:notesSz cx="6797675" cy="9926638"/>
  <p:embeddedFontLst>
    <p:embeddedFont>
      <p:font typeface="KoPub돋움체 Bold" panose="020B0600000101010101" charset="-127"/>
      <p:bold r:id="rId5"/>
    </p:embeddedFont>
    <p:embeddedFont>
      <p:font typeface="KoPub돋움체 Medium" panose="020B0600000101010101" charset="-127"/>
      <p:regular r:id="rId6"/>
    </p:embeddedFont>
    <p:embeddedFont>
      <p:font typeface="맑은 고딕" panose="020B0503020000020004" pitchFamily="50" charset="-127"/>
      <p:regular r:id="rId7"/>
      <p:bold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72" userDrawn="1">
          <p15:clr>
            <a:srgbClr val="A4A3A4"/>
          </p15:clr>
        </p15:guide>
        <p15:guide id="3" orient="horz" pos="4020" userDrawn="1">
          <p15:clr>
            <a:srgbClr val="A4A3A4"/>
          </p15:clr>
        </p15:guide>
        <p15:guide id="4" pos="3120" userDrawn="1">
          <p15:clr>
            <a:srgbClr val="A4A3A4"/>
          </p15:clr>
        </p15:guide>
        <p15:guide id="5" pos="60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564FF"/>
    <a:srgbClr val="000099"/>
    <a:srgbClr val="E6E6E6"/>
    <a:srgbClr val="FFE699"/>
    <a:srgbClr val="C55A11"/>
    <a:srgbClr val="69A2FF"/>
    <a:srgbClr val="FFD966"/>
    <a:srgbClr val="0000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48" autoAdjust="0"/>
    <p:restoredTop sz="96224" autoAdjust="0"/>
  </p:normalViewPr>
  <p:slideViewPr>
    <p:cSldViewPr snapToGrid="0">
      <p:cViewPr varScale="1">
        <p:scale>
          <a:sx n="110" d="100"/>
          <a:sy n="110" d="100"/>
        </p:scale>
        <p:origin x="1668" y="108"/>
      </p:cViewPr>
      <p:guideLst>
        <p:guide pos="172"/>
        <p:guide orient="horz" pos="4020"/>
        <p:guide pos="3120"/>
        <p:guide pos="606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8AF802AE-82AC-45C8-9454-F3ACD1A4A0D5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2021-10-22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E3B508B4-0AC0-4437-B3F2-DC20B8ADA9C6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503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678D19F-C5FB-497B-B2B6-27E8B1C2C8F5}" type="datetimeFigureOut">
              <a:rPr lang="ko-KR" altLang="en-US" smtClean="0"/>
              <a:pPr/>
              <a:t>2021-10-22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37D624DE-3FEB-45D5-AA05-DA02914A25F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099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48F8718F-2A19-4FD2-A5B9-85D4449BCEF3}"/>
              </a:ext>
            </a:extLst>
          </p:cNvPr>
          <p:cNvSpPr/>
          <p:nvPr userDrawn="1"/>
        </p:nvSpPr>
        <p:spPr>
          <a:xfrm>
            <a:off x="0" y="1"/>
            <a:ext cx="9906000" cy="445140"/>
          </a:xfrm>
          <a:prstGeom prst="rect">
            <a:avLst/>
          </a:prstGeom>
          <a:solidFill>
            <a:schemeClr val="bg1">
              <a:lumMod val="8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래픽 9">
            <a:extLst>
              <a:ext uri="{FF2B5EF4-FFF2-40B4-BE49-F238E27FC236}">
                <a16:creationId xmlns:a16="http://schemas.microsoft.com/office/drawing/2014/main" id="{E0679BC7-58DC-457B-9AFE-DA4E5E4663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605" b="77995"/>
          <a:stretch/>
        </p:blipFill>
        <p:spPr>
          <a:xfrm>
            <a:off x="0" y="0"/>
            <a:ext cx="9905999" cy="445140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FBE926AB-D9DF-4026-9996-228A77942BB1}"/>
              </a:ext>
            </a:extLst>
          </p:cNvPr>
          <p:cNvCxnSpPr>
            <a:cxnSpLocks/>
          </p:cNvCxnSpPr>
          <p:nvPr userDrawn="1"/>
        </p:nvCxnSpPr>
        <p:spPr>
          <a:xfrm>
            <a:off x="0" y="452918"/>
            <a:ext cx="9906000" cy="0"/>
          </a:xfrm>
          <a:prstGeom prst="line">
            <a:avLst/>
          </a:prstGeom>
          <a:ln w="0">
            <a:gradFill flip="none" rotWithShape="1"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10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6AA23E48-BCCD-42E7-A258-D5CCD7DAC78C}"/>
              </a:ext>
            </a:extLst>
          </p:cNvPr>
          <p:cNvGrpSpPr/>
          <p:nvPr userDrawn="1"/>
        </p:nvGrpSpPr>
        <p:grpSpPr>
          <a:xfrm>
            <a:off x="205535" y="213275"/>
            <a:ext cx="3983406" cy="246221"/>
            <a:chOff x="100502" y="82713"/>
            <a:chExt cx="4385002" cy="270843"/>
          </a:xfrm>
        </p:grpSpPr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B5CBE6DC-C281-4C72-A6D9-BFD77704538F}"/>
                </a:ext>
              </a:extLst>
            </p:cNvPr>
            <p:cNvSpPr/>
            <p:nvPr userDrawn="1"/>
          </p:nvSpPr>
          <p:spPr>
            <a:xfrm>
              <a:off x="100502" y="91220"/>
              <a:ext cx="4385002" cy="253832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13B1DD-7035-44C9-A0BF-661552A79840}"/>
                </a:ext>
              </a:extLst>
            </p:cNvPr>
            <p:cNvSpPr txBox="1"/>
            <p:nvPr userDrawn="1"/>
          </p:nvSpPr>
          <p:spPr>
            <a:xfrm>
              <a:off x="168515" y="82713"/>
              <a:ext cx="4248976" cy="2708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000" b="0" spc="300" dirty="0">
                  <a:ln>
                    <a:solidFill>
                      <a:srgbClr val="002A4E">
                        <a:lumMod val="50000"/>
                        <a:lumOff val="50000"/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</a:rPr>
                <a:t>비천연 아미노산 근감소증 치료제 기반 글로벌 창업</a:t>
              </a:r>
            </a:p>
          </p:txBody>
        </p:sp>
      </p:grp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9452EEBC-F945-4BC9-A86D-0821867F4264}"/>
              </a:ext>
            </a:extLst>
          </p:cNvPr>
          <p:cNvCxnSpPr>
            <a:cxnSpLocks/>
          </p:cNvCxnSpPr>
          <p:nvPr userDrawn="1"/>
        </p:nvCxnSpPr>
        <p:spPr>
          <a:xfrm>
            <a:off x="0" y="6731798"/>
            <a:ext cx="9486900" cy="0"/>
          </a:xfrm>
          <a:prstGeom prst="line">
            <a:avLst/>
          </a:prstGeom>
          <a:ln w="0">
            <a:gradFill flip="none" rotWithShape="1">
              <a:gsLst>
                <a:gs pos="100000">
                  <a:srgbClr val="103A54"/>
                </a:gs>
                <a:gs pos="0">
                  <a:srgbClr val="367E6B">
                    <a:alpha val="0"/>
                  </a:srgbClr>
                </a:gs>
              </a:gsLst>
              <a:lin ang="108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슬라이드 번호 개체 틀 5">
            <a:extLst>
              <a:ext uri="{FF2B5EF4-FFF2-40B4-BE49-F238E27FC236}">
                <a16:creationId xmlns:a16="http://schemas.microsoft.com/office/drawing/2014/main" id="{A95CBD40-AF3E-4E57-B96F-8D0F3755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127" y="6406095"/>
            <a:ext cx="2743200" cy="365125"/>
          </a:xfrm>
          <a:prstGeom prst="rect">
            <a:avLst/>
          </a:prstGeom>
        </p:spPr>
        <p:txBody>
          <a:bodyPr anchor="b"/>
          <a:lstStyle>
            <a:lvl1pPr algn="r">
              <a:defRPr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fld id="{7A72BD07-8AB2-40C4-89DE-5D13BD1C545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6C8DCFB-F2F2-4AD4-B917-3192D18A4A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975" y="6448427"/>
            <a:ext cx="379940" cy="37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07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94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38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3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540578C1-5ECF-44AC-AE0A-DDA0BA9F8D68}"/>
              </a:ext>
            </a:extLst>
          </p:cNvPr>
          <p:cNvSpPr/>
          <p:nvPr/>
        </p:nvSpPr>
        <p:spPr>
          <a:xfrm>
            <a:off x="-31741" y="1008552"/>
            <a:ext cx="9143999" cy="449002"/>
          </a:xfrm>
          <a:prstGeom prst="rect">
            <a:avLst/>
          </a:prstGeom>
          <a:solidFill>
            <a:srgbClr val="B8E7D1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ln cap="sq">
                  <a:solidFill>
                    <a:schemeClr val="accent1">
                      <a:shade val="50000"/>
                      <a:alpha val="0"/>
                    </a:schemeClr>
                  </a:solidFill>
                  <a:miter lim="800000"/>
                </a:ln>
                <a:gradFill>
                  <a:gsLst>
                    <a:gs pos="0">
                      <a:srgbClr val="033055"/>
                    </a:gs>
                    <a:gs pos="50000">
                      <a:srgbClr val="0263E4"/>
                    </a:gs>
                    <a:gs pos="100000">
                      <a:srgbClr val="033055"/>
                    </a:gs>
                  </a:gsLst>
                  <a:lin ang="10800000" scaled="0"/>
                </a:gra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안전성과 유효성이 검증된 간편한 근감소 치료제 </a:t>
            </a:r>
            <a:endParaRPr lang="en-US" altLang="ko-KR" sz="2000" b="1" dirty="0">
              <a:ln cap="sq">
                <a:solidFill>
                  <a:schemeClr val="accent1">
                    <a:shade val="50000"/>
                    <a:alpha val="0"/>
                  </a:schemeClr>
                </a:solidFill>
                <a:miter lim="800000"/>
              </a:ln>
              <a:gradFill>
                <a:gsLst>
                  <a:gs pos="0">
                    <a:srgbClr val="033055"/>
                  </a:gs>
                  <a:gs pos="50000">
                    <a:srgbClr val="0263E4"/>
                  </a:gs>
                  <a:gs pos="100000">
                    <a:srgbClr val="033055"/>
                  </a:gs>
                </a:gsLst>
                <a:lin ang="10800000" scaled="0"/>
              </a:gra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D2586F3-EFC7-48D0-8CD5-D0B63E5B43EB}"/>
              </a:ext>
            </a:extLst>
          </p:cNvPr>
          <p:cNvSpPr/>
          <p:nvPr/>
        </p:nvSpPr>
        <p:spPr>
          <a:xfrm>
            <a:off x="0" y="1270648"/>
            <a:ext cx="9144000" cy="5560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701" marR="0" lvl="0" indent="0" algn="ctr" defTabSz="554466" rtl="0" eaLnBrk="1" fontAlgn="auto" latinLnBrk="0" hangingPunct="1"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>
                <a:tab pos="312272" algn="l"/>
              </a:tabLst>
              <a:defRPr/>
            </a:pPr>
            <a:endParaRPr kumimoji="1" lang="en-US" altLang="ko-KR" sz="1600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8656" y="1551224"/>
            <a:ext cx="9043602" cy="4705116"/>
            <a:chOff x="68656" y="1551224"/>
            <a:chExt cx="9043602" cy="4705116"/>
          </a:xfrm>
        </p:grpSpPr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453325" y="3511807"/>
              <a:ext cx="4615052" cy="250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D078D66-43BB-43F9-9359-CA0F082B7C33}"/>
                </a:ext>
              </a:extLst>
            </p:cNvPr>
            <p:cNvSpPr/>
            <p:nvPr/>
          </p:nvSpPr>
          <p:spPr>
            <a:xfrm>
              <a:off x="107502" y="1845177"/>
              <a:ext cx="4058748" cy="2697740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44000">
                    <a:schemeClr val="tx1">
                      <a:lumMod val="75000"/>
                      <a:lumOff val="25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</a:ln>
            <a:effectLst>
              <a:innerShdw dist="25400" dir="5400000">
                <a:srgbClr val="033055">
                  <a:alpha val="43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457200" algn="ctr">
                <a:buClr>
                  <a:srgbClr val="EEECE1"/>
                </a:buClr>
                <a:buSzPct val="100000"/>
              </a:pPr>
              <a:endParaRPr kumimoji="0" lang="ko-KR" altLang="en-US" sz="5400" dirty="0">
                <a:ln cap="sq">
                  <a:solidFill>
                    <a:srgbClr val="735735">
                      <a:alpha val="0"/>
                    </a:srgbClr>
                  </a:solidFill>
                  <a:miter lim="800000"/>
                </a:ln>
                <a:solidFill>
                  <a:srgbClr val="514639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3FF3007E-720E-44FC-9DFF-8298EE1B60C8}"/>
                </a:ext>
              </a:extLst>
            </p:cNvPr>
            <p:cNvGrpSpPr/>
            <p:nvPr/>
          </p:nvGrpSpPr>
          <p:grpSpPr>
            <a:xfrm>
              <a:off x="68656" y="1558064"/>
              <a:ext cx="4068319" cy="306850"/>
              <a:chOff x="1797847" y="993387"/>
              <a:chExt cx="2739578" cy="990852"/>
            </a:xfrm>
          </p:grpSpPr>
          <p:sp>
            <p:nvSpPr>
              <p:cNvPr id="58" name="양쪽 모서리가 잘린 사각형 98">
                <a:extLst>
                  <a:ext uri="{FF2B5EF4-FFF2-40B4-BE49-F238E27FC236}">
                    <a16:creationId xmlns:a16="http://schemas.microsoft.com/office/drawing/2014/main" id="{D055118A-13F8-4283-BEA2-0EDA36829219}"/>
                  </a:ext>
                </a:extLst>
              </p:cNvPr>
              <p:cNvSpPr/>
              <p:nvPr/>
            </p:nvSpPr>
            <p:spPr>
              <a:xfrm>
                <a:off x="1797847" y="993387"/>
                <a:ext cx="2739578" cy="990852"/>
              </a:xfrm>
              <a:prstGeom prst="snip2SameRect">
                <a:avLst/>
              </a:prstGeom>
              <a:solidFill>
                <a:srgbClr val="053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600">
                  <a:ln>
                    <a:solidFill>
                      <a:srgbClr val="448BFE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B962FDC8-6AF0-4719-9822-4AD0C451008B}"/>
                  </a:ext>
                </a:extLst>
              </p:cNvPr>
              <p:cNvCxnSpPr/>
              <p:nvPr/>
            </p:nvCxnSpPr>
            <p:spPr>
              <a:xfrm>
                <a:off x="2091897" y="1965189"/>
                <a:ext cx="2077230" cy="0"/>
              </a:xfrm>
              <a:prstGeom prst="line">
                <a:avLst/>
              </a:prstGeom>
              <a:ln w="34925">
                <a:solidFill>
                  <a:srgbClr val="0330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9C6DAF-92E0-4E96-80AE-02CF150A382C}"/>
                </a:ext>
              </a:extLst>
            </p:cNvPr>
            <p:cNvSpPr txBox="1"/>
            <p:nvPr/>
          </p:nvSpPr>
          <p:spPr>
            <a:xfrm>
              <a:off x="407181" y="1551224"/>
              <a:ext cx="341963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rgbClr val="267EF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Best-in class</a:t>
              </a:r>
              <a:endParaRPr lang="ko-KR" altLang="en-US" sz="1400" dirty="0">
                <a:ln>
                  <a:solidFill>
                    <a:srgbClr val="267EF5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50BF54A-9B66-4957-9FCC-10578D16EE68}"/>
                </a:ext>
              </a:extLst>
            </p:cNvPr>
            <p:cNvSpPr/>
            <p:nvPr/>
          </p:nvSpPr>
          <p:spPr>
            <a:xfrm>
              <a:off x="102698" y="4948084"/>
              <a:ext cx="4058748" cy="1308256"/>
            </a:xfrm>
            <a:prstGeom prst="rect">
              <a:avLst/>
            </a:prstGeom>
            <a:solidFill>
              <a:schemeClr val="bg1"/>
            </a:solidFill>
            <a:ln w="3175">
              <a:gradFill>
                <a:gsLst>
                  <a:gs pos="44000">
                    <a:schemeClr val="tx1">
                      <a:lumMod val="75000"/>
                      <a:lumOff val="25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</a:ln>
            <a:effectLst>
              <a:innerShdw dist="25400" dir="5400000">
                <a:srgbClr val="033055">
                  <a:alpha val="43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457200" algn="ctr">
                <a:buClr>
                  <a:srgbClr val="EEECE1"/>
                </a:buClr>
                <a:buSzPct val="100000"/>
              </a:pPr>
              <a:endParaRPr kumimoji="0" lang="ko-KR" altLang="en-US" sz="5400" dirty="0">
                <a:ln cap="sq">
                  <a:solidFill>
                    <a:srgbClr val="735735">
                      <a:alpha val="0"/>
                    </a:srgbClr>
                  </a:solidFill>
                  <a:miter lim="800000"/>
                </a:ln>
                <a:solidFill>
                  <a:srgbClr val="514639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0291F60-4E31-490A-A251-4731BCFB125F}"/>
                </a:ext>
              </a:extLst>
            </p:cNvPr>
            <p:cNvGrpSpPr/>
            <p:nvPr/>
          </p:nvGrpSpPr>
          <p:grpSpPr>
            <a:xfrm>
              <a:off x="117560" y="4607597"/>
              <a:ext cx="4068319" cy="306850"/>
              <a:chOff x="1797847" y="993387"/>
              <a:chExt cx="2739578" cy="990852"/>
            </a:xfrm>
          </p:grpSpPr>
          <p:sp>
            <p:nvSpPr>
              <p:cNvPr id="56" name="양쪽 모서리가 잘린 사각형 98">
                <a:extLst>
                  <a:ext uri="{FF2B5EF4-FFF2-40B4-BE49-F238E27FC236}">
                    <a16:creationId xmlns:a16="http://schemas.microsoft.com/office/drawing/2014/main" id="{EFBBDDE5-0AB8-483D-93E4-C8CBB7028E83}"/>
                  </a:ext>
                </a:extLst>
              </p:cNvPr>
              <p:cNvSpPr/>
              <p:nvPr/>
            </p:nvSpPr>
            <p:spPr>
              <a:xfrm>
                <a:off x="1797847" y="993387"/>
                <a:ext cx="2739578" cy="990852"/>
              </a:xfrm>
              <a:prstGeom prst="snip2SameRect">
                <a:avLst/>
              </a:prstGeom>
              <a:solidFill>
                <a:srgbClr val="02A1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600">
                  <a:ln>
                    <a:solidFill>
                      <a:srgbClr val="448BFE">
                        <a:alpha val="0"/>
                      </a:srgbClr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B473EB2B-E91A-430A-991B-7CBB0D110D46}"/>
                  </a:ext>
                </a:extLst>
              </p:cNvPr>
              <p:cNvCxnSpPr/>
              <p:nvPr/>
            </p:nvCxnSpPr>
            <p:spPr>
              <a:xfrm>
                <a:off x="2091897" y="1965189"/>
                <a:ext cx="2077230" cy="0"/>
              </a:xfrm>
              <a:prstGeom prst="line">
                <a:avLst/>
              </a:prstGeom>
              <a:ln w="34925">
                <a:solidFill>
                  <a:srgbClr val="0330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79B792-FF4C-4F75-A355-ECA97B092A47}"/>
                </a:ext>
              </a:extLst>
            </p:cNvPr>
            <p:cNvSpPr txBox="1"/>
            <p:nvPr/>
          </p:nvSpPr>
          <p:spPr>
            <a:xfrm>
              <a:off x="489740" y="4591612"/>
              <a:ext cx="341963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dirty="0">
                  <a:ln>
                    <a:solidFill>
                      <a:srgbClr val="267EF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First-in class</a:t>
              </a:r>
              <a:endParaRPr lang="ko-KR" altLang="en-US" sz="1400" dirty="0">
                <a:ln>
                  <a:solidFill>
                    <a:srgbClr val="267EF5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E1B07D4-F7F8-4369-BAFE-1646170CBD6F}"/>
                </a:ext>
              </a:extLst>
            </p:cNvPr>
            <p:cNvGrpSpPr/>
            <p:nvPr/>
          </p:nvGrpSpPr>
          <p:grpSpPr>
            <a:xfrm>
              <a:off x="293437" y="1853129"/>
              <a:ext cx="1264223" cy="1162812"/>
              <a:chOff x="3199169" y="1168040"/>
              <a:chExt cx="2465191" cy="2465190"/>
            </a:xfrm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grpSpPr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08538354-65B4-4321-AFB2-C58DFCCD53EF}"/>
                  </a:ext>
                </a:extLst>
              </p:cNvPr>
              <p:cNvSpPr/>
              <p:nvPr/>
            </p:nvSpPr>
            <p:spPr>
              <a:xfrm>
                <a:off x="3336138" y="1307512"/>
                <a:ext cx="2058124" cy="20581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도넛 17">
                <a:extLst>
                  <a:ext uri="{FF2B5EF4-FFF2-40B4-BE49-F238E27FC236}">
                    <a16:creationId xmlns:a16="http://schemas.microsoft.com/office/drawing/2014/main" id="{AA778B8F-1D35-47A7-8B29-A4CD664E4FD5}"/>
                  </a:ext>
                </a:extLst>
              </p:cNvPr>
              <p:cNvSpPr/>
              <p:nvPr/>
            </p:nvSpPr>
            <p:spPr>
              <a:xfrm>
                <a:off x="3199169" y="1168040"/>
                <a:ext cx="2465191" cy="2465190"/>
              </a:xfrm>
              <a:prstGeom prst="donut">
                <a:avLst>
                  <a:gd name="adj" fmla="val 13683"/>
                </a:avLst>
              </a:prstGeom>
              <a:gradFill>
                <a:gsLst>
                  <a:gs pos="68000">
                    <a:srgbClr val="10B3FC"/>
                  </a:gs>
                  <a:gs pos="0">
                    <a:srgbClr val="053D99"/>
                  </a:gs>
                </a:gsLst>
                <a:lin ang="2400000" scaled="0"/>
              </a:gra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E7D7CC9-997B-4D00-A8A2-B8ECC697AF5E}"/>
                </a:ext>
              </a:extLst>
            </p:cNvPr>
            <p:cNvSpPr/>
            <p:nvPr/>
          </p:nvSpPr>
          <p:spPr>
            <a:xfrm>
              <a:off x="1617479" y="2160990"/>
              <a:ext cx="2548771" cy="6093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ts val="100"/>
                </a:spcBef>
              </a:pP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단백질 </a:t>
              </a:r>
              <a:r>
                <a:rPr kumimoji="1" lang="ko-KR" altLang="en-US" sz="1400" b="1" kern="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보충제</a:t>
              </a:r>
              <a: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 </a:t>
              </a: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시장에 대한</a:t>
              </a:r>
              <a:b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</a:b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과학적 기전 기반 획기적 제품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9278EDE-FE80-4335-9398-B0E224721FF3}"/>
                </a:ext>
              </a:extLst>
            </p:cNvPr>
            <p:cNvGrpSpPr/>
            <p:nvPr/>
          </p:nvGrpSpPr>
          <p:grpSpPr>
            <a:xfrm>
              <a:off x="315827" y="3081201"/>
              <a:ext cx="1249239" cy="1272136"/>
              <a:chOff x="3199169" y="1168040"/>
              <a:chExt cx="2465191" cy="2465190"/>
            </a:xfrm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grpSpPr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id="{7B199620-027A-472D-A322-2F614BEDB819}"/>
                  </a:ext>
                </a:extLst>
              </p:cNvPr>
              <p:cNvSpPr/>
              <p:nvPr/>
            </p:nvSpPr>
            <p:spPr>
              <a:xfrm>
                <a:off x="3401058" y="1369930"/>
                <a:ext cx="2058124" cy="20581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도넛 17">
                <a:extLst>
                  <a:ext uri="{FF2B5EF4-FFF2-40B4-BE49-F238E27FC236}">
                    <a16:creationId xmlns:a16="http://schemas.microsoft.com/office/drawing/2014/main" id="{51B94567-1FAF-49C4-842E-AAC9E285CE16}"/>
                  </a:ext>
                </a:extLst>
              </p:cNvPr>
              <p:cNvSpPr/>
              <p:nvPr/>
            </p:nvSpPr>
            <p:spPr>
              <a:xfrm>
                <a:off x="3199169" y="1168040"/>
                <a:ext cx="2465191" cy="2465190"/>
              </a:xfrm>
              <a:prstGeom prst="donut">
                <a:avLst>
                  <a:gd name="adj" fmla="val 13683"/>
                </a:avLst>
              </a:prstGeom>
              <a:gradFill>
                <a:gsLst>
                  <a:gs pos="68000">
                    <a:srgbClr val="10B3FC"/>
                  </a:gs>
                  <a:gs pos="0">
                    <a:srgbClr val="053D99"/>
                  </a:gs>
                </a:gsLst>
                <a:lin ang="2400000" scaled="0"/>
              </a:gra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04C113-B71F-4FDC-8275-F9AC4D5946CA}"/>
                </a:ext>
              </a:extLst>
            </p:cNvPr>
            <p:cNvSpPr/>
            <p:nvPr/>
          </p:nvSpPr>
          <p:spPr>
            <a:xfrm>
              <a:off x="1619234" y="3427125"/>
              <a:ext cx="2606431" cy="8679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ts val="100"/>
                </a:spcBef>
              </a:pP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항암 치료에 의한</a:t>
              </a:r>
              <a:b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</a:b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근육기능 악화에 대한</a:t>
              </a:r>
              <a:b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</a:br>
              <a:r>
                <a:rPr kumimoji="1" lang="ko-KR" altLang="en-US" sz="1400" b="1" kern="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미충족</a:t>
              </a: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 분야에 대한 대안 제시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735C783C-FD14-49F2-B278-CBDC4656D11E}"/>
                </a:ext>
              </a:extLst>
            </p:cNvPr>
            <p:cNvCxnSpPr>
              <a:cxnSpLocks/>
            </p:cNvCxnSpPr>
            <p:nvPr/>
          </p:nvCxnSpPr>
          <p:spPr>
            <a:xfrm>
              <a:off x="87624" y="3003205"/>
              <a:ext cx="4058748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그래픽 3">
              <a:extLst>
                <a:ext uri="{FF2B5EF4-FFF2-40B4-BE49-F238E27FC236}">
                  <a16:creationId xmlns:a16="http://schemas.microsoft.com/office/drawing/2014/main" id="{4FD05F6D-FFC3-40C5-B470-31F6D03BC247}"/>
                </a:ext>
              </a:extLst>
            </p:cNvPr>
            <p:cNvGrpSpPr/>
            <p:nvPr/>
          </p:nvGrpSpPr>
          <p:grpSpPr>
            <a:xfrm>
              <a:off x="767866" y="2148053"/>
              <a:ext cx="354278" cy="531418"/>
              <a:chOff x="6591468" y="2010212"/>
              <a:chExt cx="322071" cy="483107"/>
            </a:xfrm>
            <a:solidFill>
              <a:schemeClr val="tx1"/>
            </a:solidFill>
          </p:grpSpPr>
          <p:sp>
            <p:nvSpPr>
              <p:cNvPr id="48" name="자유형: 도형 50">
                <a:extLst>
                  <a:ext uri="{FF2B5EF4-FFF2-40B4-BE49-F238E27FC236}">
                    <a16:creationId xmlns:a16="http://schemas.microsoft.com/office/drawing/2014/main" id="{C7486337-6157-4903-ADD0-2C5483016E99}"/>
                  </a:ext>
                </a:extLst>
              </p:cNvPr>
              <p:cNvSpPr/>
              <p:nvPr/>
            </p:nvSpPr>
            <p:spPr>
              <a:xfrm>
                <a:off x="6670815" y="2204919"/>
                <a:ext cx="190315" cy="102477"/>
              </a:xfrm>
              <a:custGeom>
                <a:avLst/>
                <a:gdLst>
                  <a:gd name="connsiteX0" fmla="*/ 0 w 190314"/>
                  <a:gd name="connsiteY0" fmla="*/ 9662 h 102477"/>
                  <a:gd name="connsiteX1" fmla="*/ 0 w 190314"/>
                  <a:gd name="connsiteY1" fmla="*/ 106284 h 102477"/>
                  <a:gd name="connsiteX2" fmla="*/ 9662 w 190314"/>
                  <a:gd name="connsiteY2" fmla="*/ 115946 h 102477"/>
                  <a:gd name="connsiteX3" fmla="*/ 195439 w 190314"/>
                  <a:gd name="connsiteY3" fmla="*/ 115946 h 102477"/>
                  <a:gd name="connsiteX4" fmla="*/ 195439 w 190314"/>
                  <a:gd name="connsiteY4" fmla="*/ 0 h 102477"/>
                  <a:gd name="connsiteX5" fmla="*/ 9662 w 190314"/>
                  <a:gd name="connsiteY5" fmla="*/ 0 h 102477"/>
                  <a:gd name="connsiteX6" fmla="*/ 0 w 190314"/>
                  <a:gd name="connsiteY6" fmla="*/ 9662 h 102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314" h="102477">
                    <a:moveTo>
                      <a:pt x="0" y="9662"/>
                    </a:moveTo>
                    <a:lnTo>
                      <a:pt x="0" y="106284"/>
                    </a:lnTo>
                    <a:cubicBezTo>
                      <a:pt x="0" y="111554"/>
                      <a:pt x="4392" y="115946"/>
                      <a:pt x="9662" y="115946"/>
                    </a:cubicBezTo>
                    <a:lnTo>
                      <a:pt x="195439" y="115946"/>
                    </a:lnTo>
                    <a:lnTo>
                      <a:pt x="195439" y="0"/>
                    </a:lnTo>
                    <a:lnTo>
                      <a:pt x="9662" y="0"/>
                    </a:lnTo>
                    <a:cubicBezTo>
                      <a:pt x="4392" y="0"/>
                      <a:pt x="0" y="4245"/>
                      <a:pt x="0" y="9662"/>
                    </a:cubicBezTo>
                    <a:close/>
                  </a:path>
                </a:pathLst>
              </a:custGeom>
              <a:grpFill/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9" name="자유형: 도형 51">
                <a:extLst>
                  <a:ext uri="{FF2B5EF4-FFF2-40B4-BE49-F238E27FC236}">
                    <a16:creationId xmlns:a16="http://schemas.microsoft.com/office/drawing/2014/main" id="{251E13D3-4004-4AB6-B924-4ACE52B97458}"/>
                  </a:ext>
                </a:extLst>
              </p:cNvPr>
              <p:cNvSpPr/>
              <p:nvPr/>
            </p:nvSpPr>
            <p:spPr>
              <a:xfrm>
                <a:off x="6725274" y="2402114"/>
                <a:ext cx="175675" cy="87838"/>
              </a:xfrm>
              <a:custGeom>
                <a:avLst/>
                <a:gdLst>
                  <a:gd name="connsiteX0" fmla="*/ 140394 w 175675"/>
                  <a:gd name="connsiteY0" fmla="*/ 0 h 87837"/>
                  <a:gd name="connsiteX1" fmla="*/ 47579 w 175675"/>
                  <a:gd name="connsiteY1" fmla="*/ 0 h 87837"/>
                  <a:gd name="connsiteX2" fmla="*/ 0 w 175675"/>
                  <a:gd name="connsiteY2" fmla="*/ 47579 h 87837"/>
                  <a:gd name="connsiteX3" fmla="*/ 47579 w 175675"/>
                  <a:gd name="connsiteY3" fmla="*/ 95157 h 87837"/>
                  <a:gd name="connsiteX4" fmla="*/ 140394 w 175675"/>
                  <a:gd name="connsiteY4" fmla="*/ 95157 h 87837"/>
                  <a:gd name="connsiteX5" fmla="*/ 187972 w 175675"/>
                  <a:gd name="connsiteY5" fmla="*/ 47579 h 87837"/>
                  <a:gd name="connsiteX6" fmla="*/ 140394 w 175675"/>
                  <a:gd name="connsiteY6" fmla="*/ 0 h 87837"/>
                  <a:gd name="connsiteX7" fmla="*/ 137466 w 175675"/>
                  <a:gd name="connsiteY7" fmla="*/ 83299 h 87837"/>
                  <a:gd name="connsiteX8" fmla="*/ 137027 w 175675"/>
                  <a:gd name="connsiteY8" fmla="*/ 83299 h 87837"/>
                  <a:gd name="connsiteX9" fmla="*/ 136880 w 175675"/>
                  <a:gd name="connsiteY9" fmla="*/ 83299 h 87837"/>
                  <a:gd name="connsiteX10" fmla="*/ 54606 w 175675"/>
                  <a:gd name="connsiteY10" fmla="*/ 83299 h 87837"/>
                  <a:gd name="connsiteX11" fmla="*/ 54459 w 175675"/>
                  <a:gd name="connsiteY11" fmla="*/ 83299 h 87837"/>
                  <a:gd name="connsiteX12" fmla="*/ 50360 w 175675"/>
                  <a:gd name="connsiteY12" fmla="*/ 83299 h 87837"/>
                  <a:gd name="connsiteX13" fmla="*/ 14640 w 175675"/>
                  <a:gd name="connsiteY13" fmla="*/ 47579 h 87837"/>
                  <a:gd name="connsiteX14" fmla="*/ 50360 w 175675"/>
                  <a:gd name="connsiteY14" fmla="*/ 11858 h 87837"/>
                  <a:gd name="connsiteX15" fmla="*/ 54459 w 175675"/>
                  <a:gd name="connsiteY15" fmla="*/ 11858 h 87837"/>
                  <a:gd name="connsiteX16" fmla="*/ 54606 w 175675"/>
                  <a:gd name="connsiteY16" fmla="*/ 11858 h 87837"/>
                  <a:gd name="connsiteX17" fmla="*/ 136880 w 175675"/>
                  <a:gd name="connsiteY17" fmla="*/ 11858 h 87837"/>
                  <a:gd name="connsiteX18" fmla="*/ 137027 w 175675"/>
                  <a:gd name="connsiteY18" fmla="*/ 11858 h 87837"/>
                  <a:gd name="connsiteX19" fmla="*/ 137612 w 175675"/>
                  <a:gd name="connsiteY19" fmla="*/ 11858 h 87837"/>
                  <a:gd name="connsiteX20" fmla="*/ 173333 w 175675"/>
                  <a:gd name="connsiteY20" fmla="*/ 47579 h 87837"/>
                  <a:gd name="connsiteX21" fmla="*/ 137466 w 175675"/>
                  <a:gd name="connsiteY21" fmla="*/ 83299 h 8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5675" h="87837">
                    <a:moveTo>
                      <a:pt x="140394" y="0"/>
                    </a:moveTo>
                    <a:lnTo>
                      <a:pt x="47579" y="0"/>
                    </a:lnTo>
                    <a:cubicBezTo>
                      <a:pt x="21374" y="0"/>
                      <a:pt x="0" y="21374"/>
                      <a:pt x="0" y="47579"/>
                    </a:cubicBezTo>
                    <a:cubicBezTo>
                      <a:pt x="0" y="73784"/>
                      <a:pt x="21374" y="95157"/>
                      <a:pt x="47579" y="95157"/>
                    </a:cubicBezTo>
                    <a:lnTo>
                      <a:pt x="140394" y="95157"/>
                    </a:lnTo>
                    <a:cubicBezTo>
                      <a:pt x="166599" y="95157"/>
                      <a:pt x="187972" y="73784"/>
                      <a:pt x="187972" y="47579"/>
                    </a:cubicBezTo>
                    <a:cubicBezTo>
                      <a:pt x="187972" y="21374"/>
                      <a:pt x="166599" y="0"/>
                      <a:pt x="140394" y="0"/>
                    </a:cubicBezTo>
                    <a:close/>
                    <a:moveTo>
                      <a:pt x="137466" y="83299"/>
                    </a:moveTo>
                    <a:lnTo>
                      <a:pt x="137027" y="83299"/>
                    </a:lnTo>
                    <a:cubicBezTo>
                      <a:pt x="137027" y="83299"/>
                      <a:pt x="136880" y="83299"/>
                      <a:pt x="136880" y="83299"/>
                    </a:cubicBezTo>
                    <a:lnTo>
                      <a:pt x="54606" y="83299"/>
                    </a:lnTo>
                    <a:cubicBezTo>
                      <a:pt x="54606" y="83299"/>
                      <a:pt x="54459" y="83299"/>
                      <a:pt x="54459" y="83299"/>
                    </a:cubicBezTo>
                    <a:lnTo>
                      <a:pt x="50360" y="83299"/>
                    </a:lnTo>
                    <a:cubicBezTo>
                      <a:pt x="30743" y="83299"/>
                      <a:pt x="14640" y="67342"/>
                      <a:pt x="14640" y="47579"/>
                    </a:cubicBezTo>
                    <a:cubicBezTo>
                      <a:pt x="14640" y="27962"/>
                      <a:pt x="30597" y="11858"/>
                      <a:pt x="50360" y="11858"/>
                    </a:cubicBezTo>
                    <a:lnTo>
                      <a:pt x="54459" y="11858"/>
                    </a:lnTo>
                    <a:cubicBezTo>
                      <a:pt x="54459" y="11858"/>
                      <a:pt x="54606" y="11858"/>
                      <a:pt x="54606" y="11858"/>
                    </a:cubicBezTo>
                    <a:lnTo>
                      <a:pt x="136880" y="11858"/>
                    </a:lnTo>
                    <a:cubicBezTo>
                      <a:pt x="136880" y="11858"/>
                      <a:pt x="137027" y="11858"/>
                      <a:pt x="137027" y="11858"/>
                    </a:cubicBezTo>
                    <a:lnTo>
                      <a:pt x="137612" y="11858"/>
                    </a:lnTo>
                    <a:cubicBezTo>
                      <a:pt x="157229" y="11858"/>
                      <a:pt x="173333" y="27815"/>
                      <a:pt x="173333" y="47579"/>
                    </a:cubicBezTo>
                    <a:cubicBezTo>
                      <a:pt x="173186" y="67342"/>
                      <a:pt x="157229" y="83299"/>
                      <a:pt x="137466" y="83299"/>
                    </a:cubicBezTo>
                    <a:close/>
                  </a:path>
                </a:pathLst>
              </a:custGeom>
              <a:grpFill/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0" name="자유형: 도형 52">
                <a:extLst>
                  <a:ext uri="{FF2B5EF4-FFF2-40B4-BE49-F238E27FC236}">
                    <a16:creationId xmlns:a16="http://schemas.microsoft.com/office/drawing/2014/main" id="{7FDC5931-D42D-4031-AF4A-40E6FD936A51}"/>
                  </a:ext>
                </a:extLst>
              </p:cNvPr>
              <p:cNvSpPr/>
              <p:nvPr/>
            </p:nvSpPr>
            <p:spPr>
              <a:xfrm>
                <a:off x="6819260" y="2414119"/>
                <a:ext cx="73198" cy="58558"/>
              </a:xfrm>
              <a:custGeom>
                <a:avLst/>
                <a:gdLst>
                  <a:gd name="connsiteX0" fmla="*/ 43480 w 73197"/>
                  <a:gd name="connsiteY0" fmla="*/ 0 h 58558"/>
                  <a:gd name="connsiteX1" fmla="*/ 43040 w 73197"/>
                  <a:gd name="connsiteY1" fmla="*/ 0 h 58558"/>
                  <a:gd name="connsiteX2" fmla="*/ 42894 w 73197"/>
                  <a:gd name="connsiteY2" fmla="*/ 0 h 58558"/>
                  <a:gd name="connsiteX3" fmla="*/ 0 w 73197"/>
                  <a:gd name="connsiteY3" fmla="*/ 0 h 58558"/>
                  <a:gd name="connsiteX4" fmla="*/ 0 w 73197"/>
                  <a:gd name="connsiteY4" fmla="*/ 71441 h 58558"/>
                  <a:gd name="connsiteX5" fmla="*/ 42894 w 73197"/>
                  <a:gd name="connsiteY5" fmla="*/ 71441 h 58558"/>
                  <a:gd name="connsiteX6" fmla="*/ 43040 w 73197"/>
                  <a:gd name="connsiteY6" fmla="*/ 71441 h 58558"/>
                  <a:gd name="connsiteX7" fmla="*/ 43626 w 73197"/>
                  <a:gd name="connsiteY7" fmla="*/ 71441 h 58558"/>
                  <a:gd name="connsiteX8" fmla="*/ 79347 w 73197"/>
                  <a:gd name="connsiteY8" fmla="*/ 35721 h 58558"/>
                  <a:gd name="connsiteX9" fmla="*/ 43480 w 73197"/>
                  <a:gd name="connsiteY9" fmla="*/ 0 h 5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197" h="58558">
                    <a:moveTo>
                      <a:pt x="43480" y="0"/>
                    </a:moveTo>
                    <a:lnTo>
                      <a:pt x="43040" y="0"/>
                    </a:lnTo>
                    <a:cubicBezTo>
                      <a:pt x="43040" y="0"/>
                      <a:pt x="42894" y="0"/>
                      <a:pt x="42894" y="0"/>
                    </a:cubicBezTo>
                    <a:lnTo>
                      <a:pt x="0" y="0"/>
                    </a:lnTo>
                    <a:lnTo>
                      <a:pt x="0" y="71441"/>
                    </a:lnTo>
                    <a:lnTo>
                      <a:pt x="42894" y="71441"/>
                    </a:lnTo>
                    <a:cubicBezTo>
                      <a:pt x="42894" y="71441"/>
                      <a:pt x="43040" y="71441"/>
                      <a:pt x="43040" y="71441"/>
                    </a:cubicBezTo>
                    <a:lnTo>
                      <a:pt x="43626" y="71441"/>
                    </a:lnTo>
                    <a:cubicBezTo>
                      <a:pt x="63243" y="71441"/>
                      <a:pt x="79347" y="55484"/>
                      <a:pt x="79347" y="35721"/>
                    </a:cubicBezTo>
                    <a:cubicBezTo>
                      <a:pt x="79200" y="15957"/>
                      <a:pt x="63243" y="0"/>
                      <a:pt x="43480" y="0"/>
                    </a:cubicBezTo>
                    <a:close/>
                  </a:path>
                </a:pathLst>
              </a:custGeom>
              <a:grpFill/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1" name="자유형: 도형 53">
                <a:extLst>
                  <a:ext uri="{FF2B5EF4-FFF2-40B4-BE49-F238E27FC236}">
                    <a16:creationId xmlns:a16="http://schemas.microsoft.com/office/drawing/2014/main" id="{8ABC0BB0-7F74-4AB1-A10E-A7CE1891C8B2}"/>
                  </a:ext>
                </a:extLst>
              </p:cNvPr>
              <p:cNvSpPr/>
              <p:nvPr/>
            </p:nvSpPr>
            <p:spPr>
              <a:xfrm>
                <a:off x="6591468" y="2010212"/>
                <a:ext cx="263513" cy="453828"/>
              </a:xfrm>
              <a:custGeom>
                <a:avLst/>
                <a:gdLst>
                  <a:gd name="connsiteX0" fmla="*/ 223107 w 263512"/>
                  <a:gd name="connsiteY0" fmla="*/ 79932 h 453827"/>
                  <a:gd name="connsiteX1" fmla="*/ 162646 w 263512"/>
                  <a:gd name="connsiteY1" fmla="*/ 79200 h 453827"/>
                  <a:gd name="connsiteX2" fmla="*/ 102331 w 263512"/>
                  <a:gd name="connsiteY2" fmla="*/ 76419 h 453827"/>
                  <a:gd name="connsiteX3" fmla="*/ 162792 w 263512"/>
                  <a:gd name="connsiteY3" fmla="*/ 73784 h 453827"/>
                  <a:gd name="connsiteX4" fmla="*/ 223254 w 263512"/>
                  <a:gd name="connsiteY4" fmla="*/ 73052 h 453827"/>
                  <a:gd name="connsiteX5" fmla="*/ 225596 w 263512"/>
                  <a:gd name="connsiteY5" fmla="*/ 73052 h 453827"/>
                  <a:gd name="connsiteX6" fmla="*/ 225596 w 263512"/>
                  <a:gd name="connsiteY6" fmla="*/ 72759 h 453827"/>
                  <a:gd name="connsiteX7" fmla="*/ 240236 w 263512"/>
                  <a:gd name="connsiteY7" fmla="*/ 72759 h 453827"/>
                  <a:gd name="connsiteX8" fmla="*/ 249459 w 263512"/>
                  <a:gd name="connsiteY8" fmla="*/ 63536 h 453827"/>
                  <a:gd name="connsiteX9" fmla="*/ 249459 w 263512"/>
                  <a:gd name="connsiteY9" fmla="*/ 50653 h 453827"/>
                  <a:gd name="connsiteX10" fmla="*/ 249459 w 263512"/>
                  <a:gd name="connsiteY10" fmla="*/ 29426 h 453827"/>
                  <a:gd name="connsiteX11" fmla="*/ 249459 w 263512"/>
                  <a:gd name="connsiteY11" fmla="*/ 27669 h 453827"/>
                  <a:gd name="connsiteX12" fmla="*/ 221790 w 263512"/>
                  <a:gd name="connsiteY12" fmla="*/ 0 h 453827"/>
                  <a:gd name="connsiteX13" fmla="*/ 53142 w 263512"/>
                  <a:gd name="connsiteY13" fmla="*/ 0 h 453827"/>
                  <a:gd name="connsiteX14" fmla="*/ 25619 w 263512"/>
                  <a:gd name="connsiteY14" fmla="*/ 27669 h 453827"/>
                  <a:gd name="connsiteX15" fmla="*/ 25619 w 263512"/>
                  <a:gd name="connsiteY15" fmla="*/ 29426 h 453827"/>
                  <a:gd name="connsiteX16" fmla="*/ 25619 w 263512"/>
                  <a:gd name="connsiteY16" fmla="*/ 50653 h 453827"/>
                  <a:gd name="connsiteX17" fmla="*/ 25619 w 263512"/>
                  <a:gd name="connsiteY17" fmla="*/ 63389 h 453827"/>
                  <a:gd name="connsiteX18" fmla="*/ 34842 w 263512"/>
                  <a:gd name="connsiteY18" fmla="*/ 72612 h 453827"/>
                  <a:gd name="connsiteX19" fmla="*/ 49482 w 263512"/>
                  <a:gd name="connsiteY19" fmla="*/ 72612 h 453827"/>
                  <a:gd name="connsiteX20" fmla="*/ 49482 w 263512"/>
                  <a:gd name="connsiteY20" fmla="*/ 101306 h 453827"/>
                  <a:gd name="connsiteX21" fmla="*/ 27669 w 263512"/>
                  <a:gd name="connsiteY21" fmla="*/ 101306 h 453827"/>
                  <a:gd name="connsiteX22" fmla="*/ 0 w 263512"/>
                  <a:gd name="connsiteY22" fmla="*/ 128975 h 453827"/>
                  <a:gd name="connsiteX23" fmla="*/ 0 w 263512"/>
                  <a:gd name="connsiteY23" fmla="*/ 426598 h 453827"/>
                  <a:gd name="connsiteX24" fmla="*/ 27669 w 263512"/>
                  <a:gd name="connsiteY24" fmla="*/ 454267 h 453827"/>
                  <a:gd name="connsiteX25" fmla="*/ 122826 w 263512"/>
                  <a:gd name="connsiteY25" fmla="*/ 454267 h 453827"/>
                  <a:gd name="connsiteX26" fmla="*/ 116385 w 263512"/>
                  <a:gd name="connsiteY26" fmla="*/ 429380 h 453827"/>
                  <a:gd name="connsiteX27" fmla="*/ 167916 w 263512"/>
                  <a:gd name="connsiteY27" fmla="*/ 377848 h 453827"/>
                  <a:gd name="connsiteX28" fmla="*/ 268344 w 263512"/>
                  <a:gd name="connsiteY28" fmla="*/ 377848 h 453827"/>
                  <a:gd name="connsiteX29" fmla="*/ 275078 w 263512"/>
                  <a:gd name="connsiteY29" fmla="*/ 378287 h 453827"/>
                  <a:gd name="connsiteX30" fmla="*/ 275078 w 263512"/>
                  <a:gd name="connsiteY30" fmla="*/ 328659 h 453827"/>
                  <a:gd name="connsiteX31" fmla="*/ 79200 w 263512"/>
                  <a:gd name="connsiteY31" fmla="*/ 328659 h 453827"/>
                  <a:gd name="connsiteX32" fmla="*/ 62804 w 263512"/>
                  <a:gd name="connsiteY32" fmla="*/ 312263 h 453827"/>
                  <a:gd name="connsiteX33" fmla="*/ 62804 w 263512"/>
                  <a:gd name="connsiteY33" fmla="*/ 193243 h 453827"/>
                  <a:gd name="connsiteX34" fmla="*/ 79200 w 263512"/>
                  <a:gd name="connsiteY34" fmla="*/ 176846 h 453827"/>
                  <a:gd name="connsiteX35" fmla="*/ 274932 w 263512"/>
                  <a:gd name="connsiteY35" fmla="*/ 176846 h 453827"/>
                  <a:gd name="connsiteX36" fmla="*/ 274932 w 263512"/>
                  <a:gd name="connsiteY36" fmla="*/ 128975 h 453827"/>
                  <a:gd name="connsiteX37" fmla="*/ 247263 w 263512"/>
                  <a:gd name="connsiteY37" fmla="*/ 101306 h 453827"/>
                  <a:gd name="connsiteX38" fmla="*/ 225450 w 263512"/>
                  <a:gd name="connsiteY38" fmla="*/ 101306 h 453827"/>
                  <a:gd name="connsiteX39" fmla="*/ 225450 w 263512"/>
                  <a:gd name="connsiteY39" fmla="*/ 79932 h 453827"/>
                  <a:gd name="connsiteX40" fmla="*/ 223107 w 263512"/>
                  <a:gd name="connsiteY40" fmla="*/ 79932 h 453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63512" h="453827">
                    <a:moveTo>
                      <a:pt x="223107" y="79932"/>
                    </a:moveTo>
                    <a:cubicBezTo>
                      <a:pt x="202905" y="79786"/>
                      <a:pt x="182848" y="79786"/>
                      <a:pt x="162646" y="79200"/>
                    </a:cubicBezTo>
                    <a:cubicBezTo>
                      <a:pt x="142590" y="78615"/>
                      <a:pt x="122387" y="77883"/>
                      <a:pt x="102331" y="76419"/>
                    </a:cubicBezTo>
                    <a:cubicBezTo>
                      <a:pt x="122533" y="74955"/>
                      <a:pt x="142590" y="74369"/>
                      <a:pt x="162792" y="73784"/>
                    </a:cubicBezTo>
                    <a:cubicBezTo>
                      <a:pt x="182995" y="73198"/>
                      <a:pt x="203051" y="73052"/>
                      <a:pt x="223254" y="73052"/>
                    </a:cubicBezTo>
                    <a:cubicBezTo>
                      <a:pt x="223986" y="73052"/>
                      <a:pt x="224864" y="73052"/>
                      <a:pt x="225596" y="73052"/>
                    </a:cubicBezTo>
                    <a:lnTo>
                      <a:pt x="225596" y="72759"/>
                    </a:lnTo>
                    <a:lnTo>
                      <a:pt x="240236" y="72759"/>
                    </a:lnTo>
                    <a:cubicBezTo>
                      <a:pt x="245360" y="72759"/>
                      <a:pt x="249459" y="68660"/>
                      <a:pt x="249459" y="63536"/>
                    </a:cubicBezTo>
                    <a:lnTo>
                      <a:pt x="249459" y="50653"/>
                    </a:lnTo>
                    <a:lnTo>
                      <a:pt x="249459" y="29426"/>
                    </a:lnTo>
                    <a:lnTo>
                      <a:pt x="249459" y="27669"/>
                    </a:lnTo>
                    <a:cubicBezTo>
                      <a:pt x="249459" y="12444"/>
                      <a:pt x="237015" y="0"/>
                      <a:pt x="221790" y="0"/>
                    </a:cubicBezTo>
                    <a:lnTo>
                      <a:pt x="53142" y="0"/>
                    </a:lnTo>
                    <a:cubicBezTo>
                      <a:pt x="37917" y="0"/>
                      <a:pt x="25619" y="12444"/>
                      <a:pt x="25619" y="27669"/>
                    </a:cubicBezTo>
                    <a:lnTo>
                      <a:pt x="25619" y="29426"/>
                    </a:lnTo>
                    <a:lnTo>
                      <a:pt x="25619" y="50653"/>
                    </a:lnTo>
                    <a:lnTo>
                      <a:pt x="25619" y="63389"/>
                    </a:lnTo>
                    <a:cubicBezTo>
                      <a:pt x="25619" y="68513"/>
                      <a:pt x="29718" y="72612"/>
                      <a:pt x="34842" y="72612"/>
                    </a:cubicBezTo>
                    <a:lnTo>
                      <a:pt x="49482" y="72612"/>
                    </a:lnTo>
                    <a:lnTo>
                      <a:pt x="49482" y="101306"/>
                    </a:lnTo>
                    <a:lnTo>
                      <a:pt x="27669" y="101306"/>
                    </a:lnTo>
                    <a:cubicBezTo>
                      <a:pt x="12444" y="101452"/>
                      <a:pt x="0" y="113896"/>
                      <a:pt x="0" y="128975"/>
                    </a:cubicBezTo>
                    <a:lnTo>
                      <a:pt x="0" y="426598"/>
                    </a:lnTo>
                    <a:cubicBezTo>
                      <a:pt x="0" y="441823"/>
                      <a:pt x="12444" y="454267"/>
                      <a:pt x="27669" y="454267"/>
                    </a:cubicBezTo>
                    <a:lnTo>
                      <a:pt x="122826" y="454267"/>
                    </a:lnTo>
                    <a:cubicBezTo>
                      <a:pt x="118727" y="446947"/>
                      <a:pt x="116385" y="438456"/>
                      <a:pt x="116385" y="429380"/>
                    </a:cubicBezTo>
                    <a:cubicBezTo>
                      <a:pt x="116385" y="400979"/>
                      <a:pt x="139515" y="377848"/>
                      <a:pt x="167916" y="377848"/>
                    </a:cubicBezTo>
                    <a:lnTo>
                      <a:pt x="268344" y="377848"/>
                    </a:lnTo>
                    <a:cubicBezTo>
                      <a:pt x="270686" y="377848"/>
                      <a:pt x="272882" y="377995"/>
                      <a:pt x="275078" y="378287"/>
                    </a:cubicBezTo>
                    <a:lnTo>
                      <a:pt x="275078" y="328659"/>
                    </a:lnTo>
                    <a:lnTo>
                      <a:pt x="79200" y="328659"/>
                    </a:lnTo>
                    <a:cubicBezTo>
                      <a:pt x="70270" y="328659"/>
                      <a:pt x="62804" y="321339"/>
                      <a:pt x="62804" y="312263"/>
                    </a:cubicBezTo>
                    <a:lnTo>
                      <a:pt x="62804" y="193243"/>
                    </a:lnTo>
                    <a:cubicBezTo>
                      <a:pt x="62804" y="184313"/>
                      <a:pt x="70124" y="176846"/>
                      <a:pt x="79200" y="176846"/>
                    </a:cubicBezTo>
                    <a:lnTo>
                      <a:pt x="274932" y="176846"/>
                    </a:lnTo>
                    <a:lnTo>
                      <a:pt x="274932" y="128975"/>
                    </a:lnTo>
                    <a:cubicBezTo>
                      <a:pt x="274932" y="113750"/>
                      <a:pt x="262488" y="101306"/>
                      <a:pt x="247263" y="101306"/>
                    </a:cubicBezTo>
                    <a:lnTo>
                      <a:pt x="225450" y="101306"/>
                    </a:lnTo>
                    <a:lnTo>
                      <a:pt x="225450" y="79932"/>
                    </a:lnTo>
                    <a:cubicBezTo>
                      <a:pt x="224718" y="79932"/>
                      <a:pt x="223986" y="79932"/>
                      <a:pt x="223107" y="79932"/>
                    </a:cubicBezTo>
                    <a:close/>
                  </a:path>
                </a:pathLst>
              </a:custGeom>
              <a:grpFill/>
              <a:ln w="1428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81DE4A23-E30C-420F-AC39-1FFDD96E90A8}"/>
                </a:ext>
              </a:extLst>
            </p:cNvPr>
            <p:cNvGrpSpPr/>
            <p:nvPr/>
          </p:nvGrpSpPr>
          <p:grpSpPr>
            <a:xfrm>
              <a:off x="664812" y="3508914"/>
              <a:ext cx="492363" cy="492363"/>
              <a:chOff x="1134283" y="5032883"/>
              <a:chExt cx="406912" cy="406912"/>
            </a:xfrm>
          </p:grpSpPr>
          <p:pic>
            <p:nvPicPr>
              <p:cNvPr id="46" name="그래픽 8">
                <a:extLst>
                  <a:ext uri="{FF2B5EF4-FFF2-40B4-BE49-F238E27FC236}">
                    <a16:creationId xmlns:a16="http://schemas.microsoft.com/office/drawing/2014/main" id="{65596C12-FEE6-4B52-9E0E-78947EC0F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34283" y="5032883"/>
                <a:ext cx="406912" cy="406912"/>
              </a:xfrm>
              <a:prstGeom prst="rect">
                <a:avLst/>
              </a:prstGeom>
            </p:spPr>
          </p:pic>
          <p:sp>
            <p:nvSpPr>
              <p:cNvPr id="47" name="화살표: 위쪽 55">
                <a:extLst>
                  <a:ext uri="{FF2B5EF4-FFF2-40B4-BE49-F238E27FC236}">
                    <a16:creationId xmlns:a16="http://schemas.microsoft.com/office/drawing/2014/main" id="{49A27535-D724-4C54-99C4-7AB261C17917}"/>
                  </a:ext>
                </a:extLst>
              </p:cNvPr>
              <p:cNvSpPr/>
              <p:nvPr/>
            </p:nvSpPr>
            <p:spPr>
              <a:xfrm flipV="1">
                <a:off x="1426208" y="5293639"/>
                <a:ext cx="114987" cy="146156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47BE30F-6FFC-4DD5-9F65-43E8AC34E7F4}"/>
                </a:ext>
              </a:extLst>
            </p:cNvPr>
            <p:cNvGrpSpPr/>
            <p:nvPr/>
          </p:nvGrpSpPr>
          <p:grpSpPr>
            <a:xfrm>
              <a:off x="303205" y="2147166"/>
              <a:ext cx="4237054" cy="4021142"/>
              <a:chOff x="5856386" y="208252"/>
              <a:chExt cx="4237054" cy="4021142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F6FB4539-6D8A-423A-B46B-DA4DE56159D5}"/>
                  </a:ext>
                </a:extLst>
              </p:cNvPr>
              <p:cNvGrpSpPr/>
              <p:nvPr/>
            </p:nvGrpSpPr>
            <p:grpSpPr>
              <a:xfrm>
                <a:off x="5856386" y="3049751"/>
                <a:ext cx="1274084" cy="1179643"/>
                <a:chOff x="3247169" y="1425154"/>
                <a:chExt cx="1942578" cy="1798587"/>
              </a:xfrm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1ED4AA51-9B9C-46B9-B5A5-90F8B4C836A1}"/>
                    </a:ext>
                  </a:extLst>
                </p:cNvPr>
                <p:cNvSpPr/>
                <p:nvPr/>
              </p:nvSpPr>
              <p:spPr>
                <a:xfrm>
                  <a:off x="3247169" y="1425154"/>
                  <a:ext cx="1942578" cy="176189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도넛 17">
                  <a:extLst>
                    <a:ext uri="{FF2B5EF4-FFF2-40B4-BE49-F238E27FC236}">
                      <a16:creationId xmlns:a16="http://schemas.microsoft.com/office/drawing/2014/main" id="{281C8C7B-C9CD-4B2E-A47D-C51AFE9CACE8}"/>
                    </a:ext>
                  </a:extLst>
                </p:cNvPr>
                <p:cNvSpPr/>
                <p:nvPr/>
              </p:nvSpPr>
              <p:spPr>
                <a:xfrm>
                  <a:off x="3320565" y="1425155"/>
                  <a:ext cx="1869180" cy="1798586"/>
                </a:xfrm>
                <a:prstGeom prst="donut">
                  <a:avLst>
                    <a:gd name="adj" fmla="val 13683"/>
                  </a:avLst>
                </a:prstGeom>
                <a:gradFill>
                  <a:gsLst>
                    <a:gs pos="68000">
                      <a:srgbClr val="03BFD3"/>
                    </a:gs>
                    <a:gs pos="0">
                      <a:srgbClr val="028290"/>
                    </a:gs>
                  </a:gsLst>
                  <a:lin ang="2400000" scaled="0"/>
                </a:gra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63D1CA65-6538-42A6-9F9D-D41C09379FEC}"/>
                  </a:ext>
                </a:extLst>
              </p:cNvPr>
              <p:cNvSpPr/>
              <p:nvPr/>
            </p:nvSpPr>
            <p:spPr>
              <a:xfrm>
                <a:off x="6761087" y="208252"/>
                <a:ext cx="3332353" cy="335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marL="177800" indent="-177800">
                  <a:lnSpc>
                    <a:spcPct val="120000"/>
                  </a:lnSpc>
                  <a:spcBef>
                    <a:spcPts val="100"/>
                  </a:spcBef>
                  <a:buBlip>
                    <a:blip r:embed="rId4"/>
                  </a:buBlip>
                </a:pPr>
                <a:endPara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endParaRP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98C4270B-F820-4C6A-BD39-3EFE55149BB3}"/>
                  </a:ext>
                </a:extLst>
              </p:cNvPr>
              <p:cNvGrpSpPr/>
              <p:nvPr/>
            </p:nvGrpSpPr>
            <p:grpSpPr>
              <a:xfrm flipH="1" flipV="1">
                <a:off x="6387154" y="3443367"/>
                <a:ext cx="492363" cy="506217"/>
                <a:chOff x="1134283" y="5021433"/>
                <a:chExt cx="406912" cy="418362"/>
              </a:xfrm>
            </p:grpSpPr>
            <p:pic>
              <p:nvPicPr>
                <p:cNvPr id="42" name="그래픽 58">
                  <a:extLst>
                    <a:ext uri="{FF2B5EF4-FFF2-40B4-BE49-F238E27FC236}">
                      <a16:creationId xmlns:a16="http://schemas.microsoft.com/office/drawing/2014/main" id="{1910D7B4-51E8-4050-9492-42E7597242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34283" y="5021433"/>
                  <a:ext cx="406912" cy="406912"/>
                </a:xfrm>
                <a:prstGeom prst="rect">
                  <a:avLst/>
                </a:prstGeom>
              </p:spPr>
            </p:pic>
            <p:sp>
              <p:nvSpPr>
                <p:cNvPr id="43" name="화살표: 위쪽 59">
                  <a:extLst>
                    <a:ext uri="{FF2B5EF4-FFF2-40B4-BE49-F238E27FC236}">
                      <a16:creationId xmlns:a16="http://schemas.microsoft.com/office/drawing/2014/main" id="{D288B87B-3459-4BA2-A317-9E757A68A8C9}"/>
                    </a:ext>
                  </a:extLst>
                </p:cNvPr>
                <p:cNvSpPr/>
                <p:nvPr/>
              </p:nvSpPr>
              <p:spPr>
                <a:xfrm flipV="1">
                  <a:off x="1426208" y="5293639"/>
                  <a:ext cx="114987" cy="146156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6C97D1D-5626-4EAB-A79C-4F789E01DC88}"/>
                </a:ext>
              </a:extLst>
            </p:cNvPr>
            <p:cNvGrpSpPr/>
            <p:nvPr/>
          </p:nvGrpSpPr>
          <p:grpSpPr>
            <a:xfrm>
              <a:off x="1758569" y="1893059"/>
              <a:ext cx="216297" cy="78068"/>
              <a:chOff x="573858" y="1658011"/>
              <a:chExt cx="316681" cy="114300"/>
            </a:xfrm>
          </p:grpSpPr>
          <p:sp>
            <p:nvSpPr>
              <p:cNvPr id="36" name="이등변 삼각형 35">
                <a:extLst>
                  <a:ext uri="{FF2B5EF4-FFF2-40B4-BE49-F238E27FC236}">
                    <a16:creationId xmlns:a16="http://schemas.microsoft.com/office/drawing/2014/main" id="{E86AD672-C4B6-4D96-B919-02AB4FD8B779}"/>
                  </a:ext>
                </a:extLst>
              </p:cNvPr>
              <p:cNvSpPr/>
              <p:nvPr/>
            </p:nvSpPr>
            <p:spPr>
              <a:xfrm rot="5400000">
                <a:off x="784122" y="1665894"/>
                <a:ext cx="114300" cy="98534"/>
              </a:xfrm>
              <a:prstGeom prst="triangle">
                <a:avLst/>
              </a:prstGeom>
              <a:solidFill>
                <a:srgbClr val="053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이등변 삼각형 36">
                <a:extLst>
                  <a:ext uri="{FF2B5EF4-FFF2-40B4-BE49-F238E27FC236}">
                    <a16:creationId xmlns:a16="http://schemas.microsoft.com/office/drawing/2014/main" id="{B0161A8D-2C2D-430F-8F15-89CCC82E5A24}"/>
                  </a:ext>
                </a:extLst>
              </p:cNvPr>
              <p:cNvSpPr/>
              <p:nvPr/>
            </p:nvSpPr>
            <p:spPr>
              <a:xfrm rot="5400000">
                <a:off x="675049" y="1665894"/>
                <a:ext cx="114300" cy="98534"/>
              </a:xfrm>
              <a:prstGeom prst="triangle">
                <a:avLst/>
              </a:prstGeom>
              <a:solidFill>
                <a:srgbClr val="053D9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이등변 삼각형 37">
                <a:extLst>
                  <a:ext uri="{FF2B5EF4-FFF2-40B4-BE49-F238E27FC236}">
                    <a16:creationId xmlns:a16="http://schemas.microsoft.com/office/drawing/2014/main" id="{CF960910-B99D-4876-8625-D6EB020BEB3D}"/>
                  </a:ext>
                </a:extLst>
              </p:cNvPr>
              <p:cNvSpPr/>
              <p:nvPr/>
            </p:nvSpPr>
            <p:spPr>
              <a:xfrm rot="5400000">
                <a:off x="565975" y="1665894"/>
                <a:ext cx="114300" cy="98534"/>
              </a:xfrm>
              <a:prstGeom prst="triangle">
                <a:avLst/>
              </a:prstGeom>
              <a:solidFill>
                <a:srgbClr val="053D99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F337EEA-3B46-49F1-B6A0-6C8BBD3D5370}"/>
                </a:ext>
              </a:extLst>
            </p:cNvPr>
            <p:cNvGrpSpPr/>
            <p:nvPr/>
          </p:nvGrpSpPr>
          <p:grpSpPr>
            <a:xfrm>
              <a:off x="1758569" y="3375412"/>
              <a:ext cx="216297" cy="78068"/>
              <a:chOff x="573858" y="1658011"/>
              <a:chExt cx="316681" cy="114300"/>
            </a:xfrm>
          </p:grpSpPr>
          <p:sp>
            <p:nvSpPr>
              <p:cNvPr id="33" name="이등변 삼각형 32">
                <a:extLst>
                  <a:ext uri="{FF2B5EF4-FFF2-40B4-BE49-F238E27FC236}">
                    <a16:creationId xmlns:a16="http://schemas.microsoft.com/office/drawing/2014/main" id="{07996A52-7F31-402F-B621-E640DF95C89D}"/>
                  </a:ext>
                </a:extLst>
              </p:cNvPr>
              <p:cNvSpPr/>
              <p:nvPr/>
            </p:nvSpPr>
            <p:spPr>
              <a:xfrm rot="5400000">
                <a:off x="784122" y="1665894"/>
                <a:ext cx="114300" cy="98534"/>
              </a:xfrm>
              <a:prstGeom prst="triangle">
                <a:avLst/>
              </a:prstGeom>
              <a:solidFill>
                <a:srgbClr val="053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이등변 삼각형 33">
                <a:extLst>
                  <a:ext uri="{FF2B5EF4-FFF2-40B4-BE49-F238E27FC236}">
                    <a16:creationId xmlns:a16="http://schemas.microsoft.com/office/drawing/2014/main" id="{2E260751-A368-4922-A537-ED4A325D4BD9}"/>
                  </a:ext>
                </a:extLst>
              </p:cNvPr>
              <p:cNvSpPr/>
              <p:nvPr/>
            </p:nvSpPr>
            <p:spPr>
              <a:xfrm rot="5400000">
                <a:off x="675049" y="1665894"/>
                <a:ext cx="114300" cy="98534"/>
              </a:xfrm>
              <a:prstGeom prst="triangle">
                <a:avLst/>
              </a:prstGeom>
              <a:solidFill>
                <a:srgbClr val="053D9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이등변 삼각형 34">
                <a:extLst>
                  <a:ext uri="{FF2B5EF4-FFF2-40B4-BE49-F238E27FC236}">
                    <a16:creationId xmlns:a16="http://schemas.microsoft.com/office/drawing/2014/main" id="{5D2A4302-3204-444A-B5AD-DB3A3868B50B}"/>
                  </a:ext>
                </a:extLst>
              </p:cNvPr>
              <p:cNvSpPr/>
              <p:nvPr/>
            </p:nvSpPr>
            <p:spPr>
              <a:xfrm rot="5400000">
                <a:off x="565975" y="1665894"/>
                <a:ext cx="114300" cy="98534"/>
              </a:xfrm>
              <a:prstGeom prst="triangle">
                <a:avLst/>
              </a:prstGeom>
              <a:solidFill>
                <a:srgbClr val="053D99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B04C113-B71F-4FDC-8275-F9AC4D5946CA}"/>
                </a:ext>
              </a:extLst>
            </p:cNvPr>
            <p:cNvSpPr/>
            <p:nvPr/>
          </p:nvSpPr>
          <p:spPr>
            <a:xfrm>
              <a:off x="1606191" y="5239794"/>
              <a:ext cx="2323638" cy="8679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ts val="100"/>
                </a:spcBef>
              </a:pPr>
              <a: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Novel mode of action </a:t>
              </a: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 근위축</a:t>
              </a:r>
              <a: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(</a:t>
              </a: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듀센형근이영양증</a:t>
              </a:r>
              <a:r>
                <a:rPr kumimoji="1"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)</a:t>
              </a:r>
              <a:r>
                <a:rPr kumimoji="1" lang="ko-KR" altLang="en-US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KoPub돋움체 Medium" panose="00000600000000000000" pitchFamily="2" charset="-127"/>
                  <a:ea typeface="KoPub돋움체 Medium" panose="00000600000000000000" pitchFamily="2" charset="-127"/>
                  <a:cs typeface="Times New Roman" pitchFamily="18" charset="0"/>
                </a:rPr>
                <a:t> 등 난치병분야 적응증 확대 </a:t>
              </a: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F337EEA-3B46-49F1-B6A0-6C8BBD3D5370}"/>
                </a:ext>
              </a:extLst>
            </p:cNvPr>
            <p:cNvGrpSpPr/>
            <p:nvPr/>
          </p:nvGrpSpPr>
          <p:grpSpPr>
            <a:xfrm>
              <a:off x="1703700" y="5100766"/>
              <a:ext cx="216297" cy="78068"/>
              <a:chOff x="573858" y="1658011"/>
              <a:chExt cx="316681" cy="114300"/>
            </a:xfrm>
          </p:grpSpPr>
          <p:sp>
            <p:nvSpPr>
              <p:cNvPr id="30" name="이등변 삼각형 29">
                <a:extLst>
                  <a:ext uri="{FF2B5EF4-FFF2-40B4-BE49-F238E27FC236}">
                    <a16:creationId xmlns:a16="http://schemas.microsoft.com/office/drawing/2014/main" id="{07996A52-7F31-402F-B621-E640DF95C89D}"/>
                  </a:ext>
                </a:extLst>
              </p:cNvPr>
              <p:cNvSpPr/>
              <p:nvPr/>
            </p:nvSpPr>
            <p:spPr>
              <a:xfrm rot="5400000">
                <a:off x="784122" y="1665894"/>
                <a:ext cx="114300" cy="98534"/>
              </a:xfrm>
              <a:prstGeom prst="triangle">
                <a:avLst/>
              </a:prstGeom>
              <a:solidFill>
                <a:srgbClr val="053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이등변 삼각형 30">
                <a:extLst>
                  <a:ext uri="{FF2B5EF4-FFF2-40B4-BE49-F238E27FC236}">
                    <a16:creationId xmlns:a16="http://schemas.microsoft.com/office/drawing/2014/main" id="{2E260751-A368-4922-A537-ED4A325D4BD9}"/>
                  </a:ext>
                </a:extLst>
              </p:cNvPr>
              <p:cNvSpPr/>
              <p:nvPr/>
            </p:nvSpPr>
            <p:spPr>
              <a:xfrm rot="5400000">
                <a:off x="675049" y="1665894"/>
                <a:ext cx="114300" cy="98534"/>
              </a:xfrm>
              <a:prstGeom prst="triangle">
                <a:avLst/>
              </a:prstGeom>
              <a:solidFill>
                <a:srgbClr val="053D9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이등변 삼각형 31">
                <a:extLst>
                  <a:ext uri="{FF2B5EF4-FFF2-40B4-BE49-F238E27FC236}">
                    <a16:creationId xmlns:a16="http://schemas.microsoft.com/office/drawing/2014/main" id="{5D2A4302-3204-444A-B5AD-DB3A3868B50B}"/>
                  </a:ext>
                </a:extLst>
              </p:cNvPr>
              <p:cNvSpPr/>
              <p:nvPr/>
            </p:nvSpPr>
            <p:spPr>
              <a:xfrm rot="5400000">
                <a:off x="565975" y="1665894"/>
                <a:ext cx="114300" cy="98534"/>
              </a:xfrm>
              <a:prstGeom prst="triangle">
                <a:avLst/>
              </a:prstGeom>
              <a:solidFill>
                <a:srgbClr val="053D99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24" name="Picture 4" descr="단백질 보충제 먹는 시간과 횟수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95" t="3314" r="14367"/>
            <a:stretch/>
          </p:blipFill>
          <p:spPr bwMode="auto">
            <a:xfrm>
              <a:off x="4256019" y="1823834"/>
              <a:ext cx="1293394" cy="1192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난소암 환자의 눈물, &quot;2019년이 되면 나는...&quot; - 코메디닷컴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637"/>
            <a:stretch/>
          </p:blipFill>
          <p:spPr bwMode="auto">
            <a:xfrm>
              <a:off x="4273805" y="3194047"/>
              <a:ext cx="1278579" cy="1192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8" descr="하이엔드 의약뉴스 헬스콘텐츠 제작소 헬스오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76" t="8956" r="14897"/>
            <a:stretch/>
          </p:blipFill>
          <p:spPr bwMode="auto">
            <a:xfrm>
              <a:off x="4247770" y="5024397"/>
              <a:ext cx="1279935" cy="1192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그림 26" descr="물, 보트, 기타이(가) 표시된 사진&#10;&#10;자동 생성된 설명">
              <a:extLst>
                <a:ext uri="{FF2B5EF4-FFF2-40B4-BE49-F238E27FC236}">
                  <a16:creationId xmlns:a16="http://schemas.microsoft.com/office/drawing/2014/main" id="{F5CE65F0-5556-4F4F-A89D-70C8AE279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838826" y="3253621"/>
              <a:ext cx="4663583" cy="1262181"/>
            </a:xfrm>
            <a:prstGeom prst="rect">
              <a:avLst/>
            </a:prstGeom>
          </p:spPr>
        </p:pic>
        <p:pic>
          <p:nvPicPr>
            <p:cNvPr id="28" name="Picture 12" descr="약 오래 먹으면 영양소 결핍… 약 종류별 보충해야 할 영양소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1708" y="3041773"/>
              <a:ext cx="2159638" cy="163863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6724596" y="4805179"/>
              <a:ext cx="2387662" cy="33855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altLang="ko-KR" sz="1600" dirty="0"/>
                <a:t>1</a:t>
              </a:r>
              <a:r>
                <a:rPr lang="ko-KR" altLang="en-US" sz="1600" dirty="0"/>
                <a:t>일</a:t>
              </a:r>
              <a:r>
                <a:rPr lang="en-US" altLang="ko-KR" sz="1600" dirty="0"/>
                <a:t>, </a:t>
              </a:r>
              <a:r>
                <a:rPr lang="ko-KR" altLang="en-US" sz="1600" dirty="0"/>
                <a:t>알약</a:t>
              </a:r>
              <a:r>
                <a:rPr lang="en-US" altLang="ko-KR" sz="1600" dirty="0"/>
                <a:t> 1</a:t>
              </a:r>
              <a:r>
                <a:rPr lang="ko-KR" altLang="en-US" sz="1600" dirty="0"/>
                <a:t>알로 해결</a:t>
              </a:r>
              <a:r>
                <a:rPr lang="en-US" altLang="ko-KR" sz="1600" dirty="0"/>
                <a:t>!!!</a:t>
              </a:r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6150304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10061</TotalTime>
  <Words>53</Words>
  <Application>Microsoft Office PowerPoint</Application>
  <PresentationFormat>A4 용지(210x297mm)</PresentationFormat>
  <Paragraphs>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KoPub돋움체 Bold</vt:lpstr>
      <vt:lpstr>KoPub돋움체 Medium</vt:lpstr>
      <vt:lpstr>Arial</vt:lpstr>
      <vt:lpstr>맑은 고딕</vt:lpstr>
      <vt:lpstr>디자인 사용자 지정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Jaewon Lee</dc:creator>
  <cp:lastModifiedBy>시공</cp:lastModifiedBy>
  <cp:revision>1206</cp:revision>
  <cp:lastPrinted>2021-10-05T11:51:04Z</cp:lastPrinted>
  <dcterms:created xsi:type="dcterms:W3CDTF">2021-04-15T01:17:04Z</dcterms:created>
  <dcterms:modified xsi:type="dcterms:W3CDTF">2021-10-22T06:36:47Z</dcterms:modified>
</cp:coreProperties>
</file>