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3" r:id="rId1"/>
  </p:sldMasterIdLst>
  <p:notesMasterIdLst>
    <p:notesMasterId r:id="rId4"/>
  </p:notesMasterIdLst>
  <p:sldIdLst>
    <p:sldId id="256" r:id="rId2"/>
    <p:sldId id="258" r:id="rId3"/>
  </p:sldIdLst>
  <p:sldSz cx="6858000" cy="9144000" type="screen4x3"/>
  <p:notesSz cx="6797675" cy="9926638"/>
  <p:defaultTextStyle>
    <a:defPPr>
      <a:defRPr lang="ko-KR"/>
    </a:defPPr>
    <a:lvl1pPr algn="l" rtl="0" fontAlgn="base" latinLnBrk="1">
      <a:spcBef>
        <a:spcPct val="0"/>
      </a:spcBef>
      <a:spcAft>
        <a:spcPct val="0"/>
      </a:spcAft>
      <a:defRPr kumimoji="1" kern="1200">
        <a:solidFill>
          <a:schemeClr val="tx1"/>
        </a:solidFill>
        <a:latin typeface="굴림"/>
        <a:ea typeface="굴림"/>
        <a:cs typeface="+mn-cs"/>
      </a:defRPr>
    </a:lvl1pPr>
    <a:lvl2pPr marL="457200" algn="l" rtl="0" fontAlgn="base" latinLnBrk="1">
      <a:spcBef>
        <a:spcPct val="0"/>
      </a:spcBef>
      <a:spcAft>
        <a:spcPct val="0"/>
      </a:spcAft>
      <a:defRPr kumimoji="1" kern="1200">
        <a:solidFill>
          <a:schemeClr val="tx1"/>
        </a:solidFill>
        <a:latin typeface="굴림"/>
        <a:ea typeface="굴림"/>
        <a:cs typeface="+mn-cs"/>
      </a:defRPr>
    </a:lvl2pPr>
    <a:lvl3pPr marL="914400" algn="l" rtl="0" fontAlgn="base" latinLnBrk="1">
      <a:spcBef>
        <a:spcPct val="0"/>
      </a:spcBef>
      <a:spcAft>
        <a:spcPct val="0"/>
      </a:spcAft>
      <a:defRPr kumimoji="1" kern="1200">
        <a:solidFill>
          <a:schemeClr val="tx1"/>
        </a:solidFill>
        <a:latin typeface="굴림"/>
        <a:ea typeface="굴림"/>
        <a:cs typeface="+mn-cs"/>
      </a:defRPr>
    </a:lvl3pPr>
    <a:lvl4pPr marL="1371600" algn="l" rtl="0" fontAlgn="base" latinLnBrk="1">
      <a:spcBef>
        <a:spcPct val="0"/>
      </a:spcBef>
      <a:spcAft>
        <a:spcPct val="0"/>
      </a:spcAft>
      <a:defRPr kumimoji="1" kern="1200">
        <a:solidFill>
          <a:schemeClr val="tx1"/>
        </a:solidFill>
        <a:latin typeface="굴림"/>
        <a:ea typeface="굴림"/>
        <a:cs typeface="+mn-cs"/>
      </a:defRPr>
    </a:lvl4pPr>
    <a:lvl5pPr marL="1828800" algn="l" rtl="0" fontAlgn="base" latinLnBrk="1">
      <a:spcBef>
        <a:spcPct val="0"/>
      </a:spcBef>
      <a:spcAft>
        <a:spcPct val="0"/>
      </a:spcAft>
      <a:defRPr kumimoji="1" kern="1200">
        <a:solidFill>
          <a:schemeClr val="tx1"/>
        </a:solidFill>
        <a:latin typeface="굴림"/>
        <a:ea typeface="굴림"/>
        <a:cs typeface="+mn-cs"/>
      </a:defRPr>
    </a:lvl5pPr>
    <a:lvl6pPr marL="2286000" algn="l" defTabSz="914400" rtl="0" eaLnBrk="1" latinLnBrk="1" hangingPunct="1">
      <a:defRPr kumimoji="1" kern="1200">
        <a:solidFill>
          <a:schemeClr val="tx1"/>
        </a:solidFill>
        <a:latin typeface="굴림"/>
        <a:ea typeface="굴림"/>
        <a:cs typeface="+mn-cs"/>
      </a:defRPr>
    </a:lvl6pPr>
    <a:lvl7pPr marL="2743200" algn="l" defTabSz="914400" rtl="0" eaLnBrk="1" latinLnBrk="1" hangingPunct="1">
      <a:defRPr kumimoji="1" kern="1200">
        <a:solidFill>
          <a:schemeClr val="tx1"/>
        </a:solidFill>
        <a:latin typeface="굴림"/>
        <a:ea typeface="굴림"/>
        <a:cs typeface="+mn-cs"/>
      </a:defRPr>
    </a:lvl7pPr>
    <a:lvl8pPr marL="3200400" algn="l" defTabSz="914400" rtl="0" eaLnBrk="1" latinLnBrk="1" hangingPunct="1">
      <a:defRPr kumimoji="1" kern="1200">
        <a:solidFill>
          <a:schemeClr val="tx1"/>
        </a:solidFill>
        <a:latin typeface="굴림"/>
        <a:ea typeface="굴림"/>
        <a:cs typeface="+mn-cs"/>
      </a:defRPr>
    </a:lvl8pPr>
    <a:lvl9pPr marL="3657600" algn="l" defTabSz="914400" rtl="0" eaLnBrk="1" latinLnBrk="1" hangingPunct="1">
      <a:defRPr kumimoji="1" kern="1200">
        <a:solidFill>
          <a:schemeClr val="tx1"/>
        </a:solidFill>
        <a:latin typeface="굴림"/>
        <a:ea typeface="굴림"/>
        <a:cs typeface="+mn-cs"/>
      </a:defRPr>
    </a:lvl9pPr>
  </p:defaultTextStyle>
  <p:extLst>
    <p:ext uri="{EFAFB233-063F-42B5-8137-9DF3F51BA10A}">
      <p15:sldGuideLst xmlns:p15="http://schemas.microsoft.com/office/powerpoint/2012/main">
        <p15:guide id="1" orient="horz" pos="3424" userDrawn="1">
          <p15:clr>
            <a:srgbClr val="A4A3A4"/>
          </p15:clr>
        </p15:guide>
        <p15:guide id="2" pos="21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F6"/>
    <a:srgbClr val="000000"/>
    <a:srgbClr val="E7CAB7"/>
    <a:srgbClr val="FADE9D"/>
    <a:srgbClr val="EFD2BE"/>
    <a:srgbClr val="FFF1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84AFA-2D4B-4B2C-A8B6-0FE1EDD11493}" v="32" dt="2024-12-03T00:56:13.207"/>
  </p1510:revLst>
</p1510:revInfo>
</file>

<file path=ppt/tableStyles.xml><?xml version="1.0" encoding="utf-8"?>
<a:tblStyleLst xmlns:a="http://schemas.openxmlformats.org/drawingml/2006/main" def="{5C22544A-7EE6-4342-B048-85BDC9FD1C3A}">
  <a:tblStyle styleId="{72833802-FEF1-4C79-8D5D-14CF1EAF98D9}" styleName="밝은 스타일 2 - 강조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TxStyle/>
      <a:tcStyle>
        <a:tcBdr>
          <a:top>
            <a:lnRef idx="1">
              <a:schemeClr val="accent2"/>
            </a:lnRef>
          </a:top>
          <a:bottom>
            <a:lnRef idx="1">
              <a:schemeClr val="accent2"/>
            </a:lnRef>
          </a:bottom>
        </a:tcBdr>
      </a:tcStyle>
    </a:band1H>
    <a:band1V>
      <a:tcTxStyle/>
      <a:tcStyle>
        <a:tcBdr>
          <a:left>
            <a:lnRef idx="1">
              <a:schemeClr val="accent2"/>
            </a:lnRef>
          </a:left>
          <a:right>
            <a:lnRef idx="1">
              <a:schemeClr val="accent2"/>
            </a:lnRef>
          </a:right>
        </a:tcBdr>
      </a:tcStyle>
    </a:band1V>
    <a:band2V>
      <a:tcTxStyle/>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밝은 스타일 2 - 강조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TxStyle/>
      <a:tcStyle>
        <a:tcBdr>
          <a:top>
            <a:lnRef idx="1">
              <a:schemeClr val="accent5"/>
            </a:lnRef>
          </a:top>
          <a:bottom>
            <a:lnRef idx="1">
              <a:schemeClr val="accent5"/>
            </a:lnRef>
          </a:bottom>
        </a:tcBdr>
      </a:tcStyle>
    </a:band1H>
    <a:band1V>
      <a:tcTxStyle/>
      <a:tcStyle>
        <a:tcBdr>
          <a:left>
            <a:lnRef idx="1">
              <a:schemeClr val="accent5"/>
            </a:lnRef>
          </a:left>
          <a:right>
            <a:lnRef idx="1">
              <a:schemeClr val="accent5"/>
            </a:lnRef>
          </a:right>
        </a:tcBdr>
      </a:tcStyle>
    </a:band1V>
    <a:band2V>
      <a:tcTxStyle/>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D5ABB26-0587-4C30-8999-92F81FD0307C}" styleName="스타일 없음, 눈금 없음">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밝은 스타일 1 - 강조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밝은 스타일 1 - 강조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밝은 스타일 2 - 강조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TxStyle/>
      <a:tcStyle>
        <a:tcBdr>
          <a:top>
            <a:lnRef idx="1">
              <a:schemeClr val="accent1"/>
            </a:lnRef>
          </a:top>
          <a:bottom>
            <a:lnRef idx="1">
              <a:schemeClr val="accent1"/>
            </a:lnRef>
          </a:bottom>
        </a:tcBdr>
      </a:tcStyle>
    </a:band1H>
    <a:band1V>
      <a:tcTxStyle/>
      <a:tcStyle>
        <a:tcBdr>
          <a:left>
            <a:lnRef idx="1">
              <a:schemeClr val="accent1"/>
            </a:lnRef>
          </a:left>
          <a:right>
            <a:lnRef idx="1">
              <a:schemeClr val="accent1"/>
            </a:lnRef>
          </a:right>
        </a:tcBdr>
      </a:tcStyle>
    </a:band1V>
    <a:band2V>
      <a:tcTxStyle/>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43" autoAdjust="0"/>
    <p:restoredTop sz="96905" autoAdjust="0"/>
  </p:normalViewPr>
  <p:slideViewPr>
    <p:cSldViewPr>
      <p:cViewPr>
        <p:scale>
          <a:sx n="120" d="100"/>
          <a:sy n="120" d="100"/>
        </p:scale>
        <p:origin x="4428" y="168"/>
      </p:cViewPr>
      <p:guideLst>
        <p:guide orient="horz" pos="3424"/>
        <p:guide pos="215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hyun Ma" userId="202ed0af9e9a2326" providerId="LiveId" clId="{54784AFA-2D4B-4B2C-A8B6-0FE1EDD11493}"/>
    <pc:docChg chg="undo custSel modSld">
      <pc:chgData name="Jaehyun Ma" userId="202ed0af9e9a2326" providerId="LiveId" clId="{54784AFA-2D4B-4B2C-A8B6-0FE1EDD11493}" dt="2024-12-03T00:59:49.228" v="297" actId="2710"/>
      <pc:docMkLst>
        <pc:docMk/>
      </pc:docMkLst>
      <pc:sldChg chg="modSp mod">
        <pc:chgData name="Jaehyun Ma" userId="202ed0af9e9a2326" providerId="LiveId" clId="{54784AFA-2D4B-4B2C-A8B6-0FE1EDD11493}" dt="2024-12-03T00:59:49.228" v="297" actId="2710"/>
        <pc:sldMkLst>
          <pc:docMk/>
          <pc:sldMk cId="0" sldId="256"/>
        </pc:sldMkLst>
        <pc:spChg chg="mod">
          <ac:chgData name="Jaehyun Ma" userId="202ed0af9e9a2326" providerId="LiveId" clId="{54784AFA-2D4B-4B2C-A8B6-0FE1EDD11493}" dt="2024-12-03T00:34:05.575" v="130" actId="255"/>
          <ac:spMkLst>
            <pc:docMk/>
            <pc:sldMk cId="0" sldId="256"/>
            <ac:spMk id="4" creationId="{BC1B5856-1266-D803-1C8C-5C3B00F0C77F}"/>
          </ac:spMkLst>
        </pc:spChg>
        <pc:spChg chg="mod">
          <ac:chgData name="Jaehyun Ma" userId="202ed0af9e9a2326" providerId="LiveId" clId="{54784AFA-2D4B-4B2C-A8B6-0FE1EDD11493}" dt="2024-12-03T00:28:59.872" v="118" actId="20577"/>
          <ac:spMkLst>
            <pc:docMk/>
            <pc:sldMk cId="0" sldId="256"/>
            <ac:spMk id="5" creationId="{8CC6495C-C9DE-8246-2991-0620186B0457}"/>
          </ac:spMkLst>
        </pc:spChg>
        <pc:spChg chg="mod">
          <ac:chgData name="Jaehyun Ma" userId="202ed0af9e9a2326" providerId="LiveId" clId="{54784AFA-2D4B-4B2C-A8B6-0FE1EDD11493}" dt="2024-12-03T00:24:58.835" v="86" actId="1076"/>
          <ac:spMkLst>
            <pc:docMk/>
            <pc:sldMk cId="0" sldId="256"/>
            <ac:spMk id="7" creationId="{3AF4E1E6-C087-82BF-BE16-3ACC951E94C5}"/>
          </ac:spMkLst>
        </pc:spChg>
        <pc:spChg chg="mod">
          <ac:chgData name="Jaehyun Ma" userId="202ed0af9e9a2326" providerId="LiveId" clId="{54784AFA-2D4B-4B2C-A8B6-0FE1EDD11493}" dt="2024-12-03T00:55:57.138" v="291" actId="6549"/>
          <ac:spMkLst>
            <pc:docMk/>
            <pc:sldMk cId="0" sldId="256"/>
            <ac:spMk id="9" creationId="{72A2D35B-E10D-A5F6-EC1D-C86A563C6661}"/>
          </ac:spMkLst>
        </pc:spChg>
        <pc:spChg chg="mod">
          <ac:chgData name="Jaehyun Ma" userId="202ed0af9e9a2326" providerId="LiveId" clId="{54784AFA-2D4B-4B2C-A8B6-0FE1EDD11493}" dt="2024-12-03T00:23:17.419" v="73" actId="255"/>
          <ac:spMkLst>
            <pc:docMk/>
            <pc:sldMk cId="0" sldId="256"/>
            <ac:spMk id="12" creationId="{072F4396-4C3E-F2A5-96E7-8D2540DA86BE}"/>
          </ac:spMkLst>
        </pc:spChg>
        <pc:spChg chg="mod">
          <ac:chgData name="Jaehyun Ma" userId="202ed0af9e9a2326" providerId="LiveId" clId="{54784AFA-2D4B-4B2C-A8B6-0FE1EDD11493}" dt="2024-12-03T00:23:31.558" v="74" actId="255"/>
          <ac:spMkLst>
            <pc:docMk/>
            <pc:sldMk cId="0" sldId="256"/>
            <ac:spMk id="13" creationId="{68069E61-D03C-68FC-0FB4-D0EBC6FE5BAD}"/>
          </ac:spMkLst>
        </pc:spChg>
        <pc:spChg chg="mod">
          <ac:chgData name="Jaehyun Ma" userId="202ed0af9e9a2326" providerId="LiveId" clId="{54784AFA-2D4B-4B2C-A8B6-0FE1EDD11493}" dt="2024-12-03T00:24:46.818" v="84" actId="20577"/>
          <ac:spMkLst>
            <pc:docMk/>
            <pc:sldMk cId="0" sldId="256"/>
            <ac:spMk id="14" creationId="{F8CE4BEC-903C-E938-FAE5-727EE37033EA}"/>
          </ac:spMkLst>
        </pc:spChg>
        <pc:spChg chg="mod">
          <ac:chgData name="Jaehyun Ma" userId="202ed0af9e9a2326" providerId="LiveId" clId="{54784AFA-2D4B-4B2C-A8B6-0FE1EDD11493}" dt="2024-12-03T00:36:59.186" v="145" actId="20577"/>
          <ac:spMkLst>
            <pc:docMk/>
            <pc:sldMk cId="0" sldId="256"/>
            <ac:spMk id="15" creationId="{E8BB3C0A-D136-0CEF-D259-3095F85DC2B8}"/>
          </ac:spMkLst>
        </pc:spChg>
        <pc:spChg chg="mod">
          <ac:chgData name="Jaehyun Ma" userId="202ed0af9e9a2326" providerId="LiveId" clId="{54784AFA-2D4B-4B2C-A8B6-0FE1EDD11493}" dt="2024-12-03T00:26:08.181" v="92" actId="6549"/>
          <ac:spMkLst>
            <pc:docMk/>
            <pc:sldMk cId="0" sldId="256"/>
            <ac:spMk id="16" creationId="{E8813B38-9946-6559-4789-F87D80C03BC5}"/>
          </ac:spMkLst>
        </pc:spChg>
        <pc:spChg chg="mod">
          <ac:chgData name="Jaehyun Ma" userId="202ed0af9e9a2326" providerId="LiveId" clId="{54784AFA-2D4B-4B2C-A8B6-0FE1EDD11493}" dt="2024-12-03T00:28:49.477" v="109" actId="20577"/>
          <ac:spMkLst>
            <pc:docMk/>
            <pc:sldMk cId="0" sldId="256"/>
            <ac:spMk id="17" creationId="{A7A98407-2DD5-6FBC-FE6F-D644E4E05C43}"/>
          </ac:spMkLst>
        </pc:spChg>
        <pc:spChg chg="mod">
          <ac:chgData name="Jaehyun Ma" userId="202ed0af9e9a2326" providerId="LiveId" clId="{54784AFA-2D4B-4B2C-A8B6-0FE1EDD11493}" dt="2024-12-03T00:27:48.862" v="102"/>
          <ac:spMkLst>
            <pc:docMk/>
            <pc:sldMk cId="0" sldId="256"/>
            <ac:spMk id="18" creationId="{0F4456D8-EB33-3E89-0974-99D8F63FA576}"/>
          </ac:spMkLst>
        </pc:spChg>
        <pc:spChg chg="mod">
          <ac:chgData name="Jaehyun Ma" userId="202ed0af9e9a2326" providerId="LiveId" clId="{54784AFA-2D4B-4B2C-A8B6-0FE1EDD11493}" dt="2024-12-03T00:33:35.770" v="129" actId="6549"/>
          <ac:spMkLst>
            <pc:docMk/>
            <pc:sldMk cId="0" sldId="256"/>
            <ac:spMk id="19" creationId="{097D55E9-A14D-B928-AE9C-64E6D60EA59C}"/>
          </ac:spMkLst>
        </pc:spChg>
        <pc:spChg chg="mod">
          <ac:chgData name="Jaehyun Ma" userId="202ed0af9e9a2326" providerId="LiveId" clId="{54784AFA-2D4B-4B2C-A8B6-0FE1EDD11493}" dt="2024-12-03T00:29:30.428" v="119" actId="255"/>
          <ac:spMkLst>
            <pc:docMk/>
            <pc:sldMk cId="0" sldId="256"/>
            <ac:spMk id="20" creationId="{E599C397-12A0-FF3C-C731-FA9081826B46}"/>
          </ac:spMkLst>
        </pc:spChg>
        <pc:spChg chg="mod">
          <ac:chgData name="Jaehyun Ma" userId="202ed0af9e9a2326" providerId="LiveId" clId="{54784AFA-2D4B-4B2C-A8B6-0FE1EDD11493}" dt="2024-12-03T00:30:21.601" v="121" actId="255"/>
          <ac:spMkLst>
            <pc:docMk/>
            <pc:sldMk cId="0" sldId="256"/>
            <ac:spMk id="21" creationId="{948601CC-7884-60AE-8034-81C04C38F80B}"/>
          </ac:spMkLst>
        </pc:spChg>
        <pc:spChg chg="mod">
          <ac:chgData name="Jaehyun Ma" userId="202ed0af9e9a2326" providerId="LiveId" clId="{54784AFA-2D4B-4B2C-A8B6-0FE1EDD11493}" dt="2024-12-03T00:30:46.286" v="123" actId="255"/>
          <ac:spMkLst>
            <pc:docMk/>
            <pc:sldMk cId="0" sldId="256"/>
            <ac:spMk id="22" creationId="{6D2D04DA-ADFA-F5FB-B759-EB6EF9276A91}"/>
          </ac:spMkLst>
        </pc:spChg>
        <pc:spChg chg="mod">
          <ac:chgData name="Jaehyun Ma" userId="202ed0af9e9a2326" providerId="LiveId" clId="{54784AFA-2D4B-4B2C-A8B6-0FE1EDD11493}" dt="2024-12-03T00:15:40.953" v="44"/>
          <ac:spMkLst>
            <pc:docMk/>
            <pc:sldMk cId="0" sldId="256"/>
            <ac:spMk id="29" creationId="{00000000-0000-0000-0000-000000000000}"/>
          </ac:spMkLst>
        </pc:spChg>
        <pc:spChg chg="mod">
          <ac:chgData name="Jaehyun Ma" userId="202ed0af9e9a2326" providerId="LiveId" clId="{54784AFA-2D4B-4B2C-A8B6-0FE1EDD11493}" dt="2024-12-03T00:40:52.080" v="163" actId="20577"/>
          <ac:spMkLst>
            <pc:docMk/>
            <pc:sldMk cId="0" sldId="256"/>
            <ac:spMk id="31" creationId="{00000000-0000-0000-0000-000000000000}"/>
          </ac:spMkLst>
        </pc:spChg>
        <pc:spChg chg="mod">
          <ac:chgData name="Jaehyun Ma" userId="202ed0af9e9a2326" providerId="LiveId" clId="{54784AFA-2D4B-4B2C-A8B6-0FE1EDD11493}" dt="2024-12-03T00:59:37.370" v="296" actId="1076"/>
          <ac:spMkLst>
            <pc:docMk/>
            <pc:sldMk cId="0" sldId="256"/>
            <ac:spMk id="39" creationId="{82798CA1-5EE3-E625-3B32-22F10C7BEC53}"/>
          </ac:spMkLst>
        </pc:spChg>
        <pc:spChg chg="mod">
          <ac:chgData name="Jaehyun Ma" userId="202ed0af9e9a2326" providerId="LiveId" clId="{54784AFA-2D4B-4B2C-A8B6-0FE1EDD11493}" dt="2024-12-03T00:13:54.114" v="15" actId="1076"/>
          <ac:spMkLst>
            <pc:docMk/>
            <pc:sldMk cId="0" sldId="256"/>
            <ac:spMk id="77" creationId="{00000000-0000-0000-0000-000000000000}"/>
          </ac:spMkLst>
        </pc:spChg>
        <pc:spChg chg="mod">
          <ac:chgData name="Jaehyun Ma" userId="202ed0af9e9a2326" providerId="LiveId" clId="{54784AFA-2D4B-4B2C-A8B6-0FE1EDD11493}" dt="2024-12-03T00:22:31.432" v="72" actId="20577"/>
          <ac:spMkLst>
            <pc:docMk/>
            <pc:sldMk cId="0" sldId="256"/>
            <ac:spMk id="78" creationId="{00000000-0000-0000-0000-000000000000}"/>
          </ac:spMkLst>
        </pc:spChg>
        <pc:graphicFrameChg chg="mod modGraphic">
          <ac:chgData name="Jaehyun Ma" userId="202ed0af9e9a2326" providerId="LiveId" clId="{54784AFA-2D4B-4B2C-A8B6-0FE1EDD11493}" dt="2024-12-03T00:59:49.228" v="297" actId="2710"/>
          <ac:graphicFrameMkLst>
            <pc:docMk/>
            <pc:sldMk cId="0" sldId="256"/>
            <ac:graphicFrameMk id="40" creationId="{4471C5F3-45FB-D451-216C-C958A2CE3D3F}"/>
          </ac:graphicFrameMkLst>
        </pc:graphicFrameChg>
        <pc:cxnChg chg="mod">
          <ac:chgData name="Jaehyun Ma" userId="202ed0af9e9a2326" providerId="LiveId" clId="{54784AFA-2D4B-4B2C-A8B6-0FE1EDD11493}" dt="2024-12-03T00:13:56.941" v="16" actId="1076"/>
          <ac:cxnSpMkLst>
            <pc:docMk/>
            <pc:sldMk cId="0" sldId="256"/>
            <ac:cxnSpMk id="3" creationId="{00000000-0000-0000-0000-000000000000}"/>
          </ac:cxnSpMkLst>
        </pc:cxnChg>
      </pc:sldChg>
      <pc:sldChg chg="modSp mod">
        <pc:chgData name="Jaehyun Ma" userId="202ed0af9e9a2326" providerId="LiveId" clId="{54784AFA-2D4B-4B2C-A8B6-0FE1EDD11493}" dt="2024-12-03T00:55:05.144" v="284" actId="20577"/>
        <pc:sldMkLst>
          <pc:docMk/>
          <pc:sldMk cId="3065304987" sldId="257"/>
        </pc:sldMkLst>
        <pc:spChg chg="mod">
          <ac:chgData name="Jaehyun Ma" userId="202ed0af9e9a2326" providerId="LiveId" clId="{54784AFA-2D4B-4B2C-A8B6-0FE1EDD11493}" dt="2024-12-03T00:53:26.710" v="271" actId="1076"/>
          <ac:spMkLst>
            <pc:docMk/>
            <pc:sldMk cId="3065304987" sldId="257"/>
            <ac:spMk id="2" creationId="{5A7F2151-6325-F82B-550B-F65C7D9583CD}"/>
          </ac:spMkLst>
        </pc:spChg>
        <pc:spChg chg="mod">
          <ac:chgData name="Jaehyun Ma" userId="202ed0af9e9a2326" providerId="LiveId" clId="{54784AFA-2D4B-4B2C-A8B6-0FE1EDD11493}" dt="2024-12-03T00:55:05.144" v="284" actId="20577"/>
          <ac:spMkLst>
            <pc:docMk/>
            <pc:sldMk cId="3065304987" sldId="257"/>
            <ac:spMk id="21" creationId="{00000000-0000-0000-0000-000000000000}"/>
          </ac:spMkLst>
        </pc:spChg>
        <pc:graphicFrameChg chg="mod modGraphic">
          <ac:chgData name="Jaehyun Ma" userId="202ed0af9e9a2326" providerId="LiveId" clId="{54784AFA-2D4B-4B2C-A8B6-0FE1EDD11493}" dt="2024-12-03T00:45:30.128" v="207" actId="255"/>
          <ac:graphicFrameMkLst>
            <pc:docMk/>
            <pc:sldMk cId="3065304987" sldId="257"/>
            <ac:graphicFrameMk id="23" creationId="{00000000-0000-0000-0000-000000000000}"/>
          </ac:graphicFrameMkLst>
        </pc:graphicFrameChg>
        <pc:graphicFrameChg chg="mod modGraphic">
          <ac:chgData name="Jaehyun Ma" userId="202ed0af9e9a2326" providerId="LiveId" clId="{54784AFA-2D4B-4B2C-A8B6-0FE1EDD11493}" dt="2024-12-03T00:47:47.694" v="250" actId="6549"/>
          <ac:graphicFrameMkLst>
            <pc:docMk/>
            <pc:sldMk cId="3065304987" sldId="257"/>
            <ac:graphicFrameMk id="28" creationId="{D75D5CE7-F691-49F4-9DF4-8A50780775D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1"/>
            <a:ext cx="2946399" cy="496889"/>
          </a:xfrm>
          <a:prstGeom prst="rect">
            <a:avLst/>
          </a:prstGeom>
        </p:spPr>
        <p:txBody>
          <a:bodyPr vert="horz" lIns="91411" tIns="45706" rIns="91411" bIns="45706"/>
          <a:lstStyle>
            <a:lvl1pPr algn="l" fontAlgn="auto">
              <a:spcBef>
                <a:spcPts val="0"/>
              </a:spcBef>
              <a:spcAft>
                <a:spcPts val="0"/>
              </a:spcAft>
              <a:defRPr kumimoji="0" sz="1200">
                <a:latin typeface="+mn-lt"/>
                <a:ea typeface="+mn-ea"/>
              </a:defRPr>
            </a:lvl1pPr>
          </a:lstStyle>
          <a:p>
            <a:pPr>
              <a:defRPr/>
            </a:pPr>
            <a:endParaRPr lang="ko-KR" altLang="en-US" dirty="0"/>
          </a:p>
        </p:txBody>
      </p:sp>
      <p:sp>
        <p:nvSpPr>
          <p:cNvPr id="3" name="날짜 개체 틀 2"/>
          <p:cNvSpPr>
            <a:spLocks noGrp="1"/>
          </p:cNvSpPr>
          <p:nvPr>
            <p:ph type="dt" idx="1"/>
          </p:nvPr>
        </p:nvSpPr>
        <p:spPr>
          <a:xfrm>
            <a:off x="3849691" y="1"/>
            <a:ext cx="2946399" cy="496889"/>
          </a:xfrm>
          <a:prstGeom prst="rect">
            <a:avLst/>
          </a:prstGeom>
        </p:spPr>
        <p:txBody>
          <a:bodyPr vert="horz" lIns="91411" tIns="45706" rIns="91411" bIns="45706"/>
          <a:lstStyle>
            <a:lvl1pPr algn="r" fontAlgn="auto">
              <a:spcBef>
                <a:spcPts val="0"/>
              </a:spcBef>
              <a:spcAft>
                <a:spcPts val="0"/>
              </a:spcAft>
              <a:defRPr kumimoji="0" sz="1200" smtClean="0">
                <a:latin typeface="+mn-lt"/>
                <a:ea typeface="+mn-ea"/>
              </a:defRPr>
            </a:lvl1pPr>
          </a:lstStyle>
          <a:p>
            <a:pPr>
              <a:defRPr/>
            </a:pPr>
            <a:fld id="{172ABD0C-F08E-47A1-969E-6659D29452CF}" type="datetime1">
              <a:rPr lang="ko-KR" altLang="en-US"/>
              <a:pPr>
                <a:defRPr/>
              </a:pPr>
              <a:t>2026-09-16</a:t>
            </a:fld>
            <a:endParaRPr lang="ko-KR" altLang="en-US" dirty="0"/>
          </a:p>
        </p:txBody>
      </p:sp>
      <p:sp>
        <p:nvSpPr>
          <p:cNvPr id="4" name="슬라이드 이미지 개체 틀 3"/>
          <p:cNvSpPr>
            <a:spLocks noGrp="1" noRot="1" noChangeAspect="1" noTextEdit="1"/>
          </p:cNvSpPr>
          <p:nvPr>
            <p:ph type="sldImg" idx="2"/>
          </p:nvPr>
        </p:nvSpPr>
        <p:spPr>
          <a:xfrm>
            <a:off x="2001838" y="742950"/>
            <a:ext cx="2794000" cy="3725863"/>
          </a:xfrm>
          <a:prstGeom prst="rect">
            <a:avLst/>
          </a:prstGeom>
          <a:noFill/>
          <a:ln w="12700">
            <a:solidFill>
              <a:prstClr val="black"/>
            </a:solidFill>
          </a:ln>
        </p:spPr>
        <p:txBody>
          <a:bodyPr vert="horz" lIns="91411" tIns="45706" rIns="91411" bIns="45706" anchor="ctr"/>
          <a:lstStyle/>
          <a:p>
            <a:pPr lvl="0">
              <a:defRPr/>
            </a:pPr>
            <a:endParaRPr lang="ko-KR" altLang="en-US" dirty="0"/>
          </a:p>
        </p:txBody>
      </p:sp>
      <p:sp>
        <p:nvSpPr>
          <p:cNvPr id="5" name="슬라이드 노트 개체 틀 4"/>
          <p:cNvSpPr>
            <a:spLocks noGrp="1"/>
          </p:cNvSpPr>
          <p:nvPr>
            <p:ph type="body" sz="quarter" idx="3"/>
          </p:nvPr>
        </p:nvSpPr>
        <p:spPr>
          <a:xfrm>
            <a:off x="679452" y="4714878"/>
            <a:ext cx="5438775" cy="4467225"/>
          </a:xfrm>
          <a:prstGeom prst="rect">
            <a:avLst/>
          </a:prstGeom>
        </p:spPr>
        <p:txBody>
          <a:bodyPr vert="horz" lIns="91411" tIns="45706" rIns="91411" bIns="45706">
            <a:normAutofit/>
          </a:bodyPr>
          <a:lstStyle/>
          <a:p>
            <a:pPr lvl="0">
              <a:defRPr/>
            </a:pPr>
            <a:r>
              <a:rPr lang="ko-KR" altLang="en-US"/>
              <a:t>마스터 텍스트 스타일을 편집합니다</a:t>
            </a:r>
          </a:p>
          <a:p>
            <a:pPr lvl="1">
              <a:defRPr/>
            </a:pPr>
            <a:r>
              <a:rPr lang="ko-KR" altLang="en-US"/>
              <a:t>둘째 수준</a:t>
            </a:r>
          </a:p>
          <a:p>
            <a:pPr lvl="2">
              <a:defRPr/>
            </a:pPr>
            <a:r>
              <a:rPr lang="ko-KR" altLang="en-US"/>
              <a:t>셋째 수준</a:t>
            </a:r>
          </a:p>
          <a:p>
            <a:pPr lvl="3">
              <a:defRPr/>
            </a:pPr>
            <a:r>
              <a:rPr lang="ko-KR" altLang="en-US"/>
              <a:t>넷째 수준</a:t>
            </a:r>
          </a:p>
          <a:p>
            <a:pPr lvl="4">
              <a:defRPr/>
            </a:pPr>
            <a:r>
              <a:rPr lang="ko-KR" altLang="en-US"/>
              <a:t>다섯째 수준</a:t>
            </a:r>
          </a:p>
        </p:txBody>
      </p:sp>
      <p:sp>
        <p:nvSpPr>
          <p:cNvPr id="6" name="바닥글 개체 틀 5"/>
          <p:cNvSpPr>
            <a:spLocks noGrp="1"/>
          </p:cNvSpPr>
          <p:nvPr>
            <p:ph type="ftr" sz="quarter" idx="4"/>
          </p:nvPr>
        </p:nvSpPr>
        <p:spPr>
          <a:xfrm>
            <a:off x="3" y="9428166"/>
            <a:ext cx="2946399" cy="496888"/>
          </a:xfrm>
          <a:prstGeom prst="rect">
            <a:avLst/>
          </a:prstGeom>
        </p:spPr>
        <p:txBody>
          <a:bodyPr vert="horz" lIns="91411" tIns="45706" rIns="91411" bIns="45706" anchor="b"/>
          <a:lstStyle>
            <a:lvl1pPr algn="l" fontAlgn="auto">
              <a:spcBef>
                <a:spcPts val="0"/>
              </a:spcBef>
              <a:spcAft>
                <a:spcPts val="0"/>
              </a:spcAft>
              <a:defRPr kumimoji="0" sz="1200">
                <a:latin typeface="+mn-lt"/>
                <a:ea typeface="+mn-ea"/>
              </a:defRPr>
            </a:lvl1pPr>
          </a:lstStyle>
          <a:p>
            <a:pPr>
              <a:defRPr/>
            </a:pPr>
            <a:endParaRPr lang="ko-KR" altLang="en-US" dirty="0"/>
          </a:p>
        </p:txBody>
      </p:sp>
      <p:sp>
        <p:nvSpPr>
          <p:cNvPr id="7" name="슬라이드 번호 개체 틀 6"/>
          <p:cNvSpPr>
            <a:spLocks noGrp="1"/>
          </p:cNvSpPr>
          <p:nvPr>
            <p:ph type="sldNum" sz="quarter" idx="5"/>
          </p:nvPr>
        </p:nvSpPr>
        <p:spPr>
          <a:xfrm>
            <a:off x="3849691" y="9428166"/>
            <a:ext cx="2946399" cy="496888"/>
          </a:xfrm>
          <a:prstGeom prst="rect">
            <a:avLst/>
          </a:prstGeom>
        </p:spPr>
        <p:txBody>
          <a:bodyPr vert="horz" lIns="91411" tIns="45706" rIns="91411" bIns="45706" anchor="b"/>
          <a:lstStyle>
            <a:lvl1pPr algn="r" fontAlgn="auto">
              <a:spcBef>
                <a:spcPts val="0"/>
              </a:spcBef>
              <a:spcAft>
                <a:spcPts val="0"/>
              </a:spcAft>
              <a:defRPr kumimoji="0" sz="1200" smtClean="0">
                <a:latin typeface="+mn-lt"/>
                <a:ea typeface="+mn-ea"/>
              </a:defRPr>
            </a:lvl1pPr>
          </a:lstStyle>
          <a:p>
            <a:pPr>
              <a:defRPr/>
            </a:pPr>
            <a:fld id="{EE1BCC76-C523-4FEA-B00C-625E05C372A8}" type="slidenum">
              <a:rPr lang="ko-KR" altLang="en-US"/>
              <a:pPr>
                <a:defRPr/>
              </a:pPr>
              <a:t>‹#›</a:t>
            </a:fld>
            <a:endParaRPr lang="ko-KR" altLang="en-US" dirty="0"/>
          </a:p>
        </p:txBody>
      </p:sp>
    </p:spTree>
    <p:extLst>
      <p:ext uri="{BB962C8B-B14F-4D97-AF65-F5344CB8AC3E}">
        <p14:creationId xmlns:p14="http://schemas.microsoft.com/office/powerpoint/2010/main" val="4031212386"/>
      </p:ext>
    </p:extLst>
  </p:cSld>
  <p:clrMap bg1="lt1" tx1="dk1" bg2="lt2" tx2="dk2" accent1="accent1" accent2="accent2" accent3="accent3" accent4="accent4" accent5="accent5" accent6="accent6" hlink="hlink" folHlink="folHlink"/>
  <p:hf hdr="0" ftr="0" dt="0"/>
  <p:notesStyle>
    <a:lvl1pPr algn="l" rtl="0" fontAlgn="base" latinLnBrk="1">
      <a:spcBef>
        <a:spcPct val="30000"/>
      </a:spcBef>
      <a:spcAft>
        <a:spcPct val="0"/>
      </a:spcAft>
      <a:defRPr sz="1200" kern="1200">
        <a:solidFill>
          <a:schemeClr val="tx1"/>
        </a:solidFill>
        <a:latin typeface="+mn-lt"/>
        <a:ea typeface="+mn-ea"/>
        <a:cs typeface="+mn-cs"/>
      </a:defRPr>
    </a:lvl1pPr>
    <a:lvl2pPr marL="457200" algn="l" rtl="0" fontAlgn="base" latinLnBrk="1">
      <a:spcBef>
        <a:spcPct val="30000"/>
      </a:spcBef>
      <a:spcAft>
        <a:spcPct val="0"/>
      </a:spcAft>
      <a:defRPr sz="1200" kern="1200">
        <a:solidFill>
          <a:schemeClr val="tx1"/>
        </a:solidFill>
        <a:latin typeface="+mn-lt"/>
        <a:ea typeface="+mn-ea"/>
        <a:cs typeface="+mn-cs"/>
      </a:defRPr>
    </a:lvl2pPr>
    <a:lvl3pPr marL="914400" algn="l" rtl="0" fontAlgn="base" latinLnBrk="1">
      <a:spcBef>
        <a:spcPct val="30000"/>
      </a:spcBef>
      <a:spcAft>
        <a:spcPct val="0"/>
      </a:spcAft>
      <a:defRPr sz="1200" kern="1200">
        <a:solidFill>
          <a:schemeClr val="tx1"/>
        </a:solidFill>
        <a:latin typeface="+mn-lt"/>
        <a:ea typeface="+mn-ea"/>
        <a:cs typeface="+mn-cs"/>
      </a:defRPr>
    </a:lvl3pPr>
    <a:lvl4pPr marL="1371600" algn="l" rtl="0" fontAlgn="base" latinLnBrk="1">
      <a:spcBef>
        <a:spcPct val="30000"/>
      </a:spcBef>
      <a:spcAft>
        <a:spcPct val="0"/>
      </a:spcAft>
      <a:defRPr sz="1200" kern="1200">
        <a:solidFill>
          <a:schemeClr val="tx1"/>
        </a:solidFill>
        <a:latin typeface="+mn-lt"/>
        <a:ea typeface="+mn-ea"/>
        <a:cs typeface="+mn-cs"/>
      </a:defRPr>
    </a:lvl4pPr>
    <a:lvl5pPr marL="1828800" algn="l" rtl="0" fontAlgn="base" latinLnBrk="1">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a:t>마스터 제목 스타일 편집</a:t>
            </a:r>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lvl1pPr>
              <a:defRPr/>
            </a:lvl1pPr>
          </a:lstStyle>
          <a:p>
            <a:pPr>
              <a:defRPr/>
            </a:pPr>
            <a:fld id="{2CD99398-9839-4935-836A-3DE67CE66750}"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7A308A22-F0F1-44A3-BCA5-728F3DDA5C24}" type="slidenum">
              <a:rPr lang="ko-KR" altLang="en-US"/>
              <a:pPr>
                <a:defRPr/>
              </a:pPr>
              <a:t>‹#›</a:t>
            </a:fld>
            <a:endParaRPr lang="ko-KR"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73698030-A5D3-46CE-BB80-F26D6A9E11AB}"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36C42C5E-1B0E-483B-A3F8-59DE2FD810B2}" type="slidenum">
              <a:rPr lang="ko-KR" altLang="en-US"/>
              <a:pPr>
                <a:defRPr/>
              </a:pPr>
              <a:t>‹#›</a:t>
            </a:fld>
            <a:endParaRPr lang="ko-KR"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F7D4B9CC-AEED-49D0-B726-AE5E0ED0F67F}"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30B1676E-2243-499B-8187-82170821B086}" type="slidenum">
              <a:rPr lang="ko-KR" altLang="en-US"/>
              <a:pPr>
                <a:defRPr/>
              </a:pPr>
              <a:t>‹#›</a:t>
            </a:fld>
            <a:endParaRPr lang="ko-KR"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3"/>
          <p:cNvSpPr>
            <a:spLocks noGrp="1"/>
          </p:cNvSpPr>
          <p:nvPr>
            <p:ph type="dt" sz="half" idx="10"/>
          </p:nvPr>
        </p:nvSpPr>
        <p:spPr/>
        <p:txBody>
          <a:bodyPr/>
          <a:lstStyle>
            <a:lvl1pPr>
              <a:defRPr/>
            </a:lvl1pPr>
          </a:lstStyle>
          <a:p>
            <a:pPr>
              <a:defRPr/>
            </a:pPr>
            <a:fld id="{4526EA72-EA6B-4316-8C27-4268B171B670}"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F5E93236-5D2B-4EC4-A9C7-701550780457}" type="slidenum">
              <a:rPr lang="ko-KR" altLang="en-US"/>
              <a:pPr>
                <a:defRPr/>
              </a:pPr>
              <a:t>‹#›</a:t>
            </a:fld>
            <a:endParaRPr lang="ko-KR"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3"/>
          <p:cNvSpPr>
            <a:spLocks noGrp="1"/>
          </p:cNvSpPr>
          <p:nvPr>
            <p:ph type="dt" sz="half" idx="10"/>
          </p:nvPr>
        </p:nvSpPr>
        <p:spPr/>
        <p:txBody>
          <a:bodyPr/>
          <a:lstStyle>
            <a:lvl1pPr>
              <a:defRPr/>
            </a:lvl1pPr>
          </a:lstStyle>
          <a:p>
            <a:pPr>
              <a:defRPr/>
            </a:pPr>
            <a:fld id="{4953DFEE-D32D-4A17-BEF3-3856E9F59439}" type="datetimeFigureOut">
              <a:rPr lang="ko-KR" altLang="en-US"/>
              <a:pPr>
                <a:defRPr/>
              </a:pPr>
              <a:t>2026-09-16</a:t>
            </a:fld>
            <a:endParaRPr lang="ko-KR" altLang="en-US" dirty="0"/>
          </a:p>
        </p:txBody>
      </p:sp>
      <p:sp>
        <p:nvSpPr>
          <p:cNvPr id="8" name="바닥글 개체 틀 4"/>
          <p:cNvSpPr>
            <a:spLocks noGrp="1"/>
          </p:cNvSpPr>
          <p:nvPr>
            <p:ph type="ftr" sz="quarter" idx="11"/>
          </p:nvPr>
        </p:nvSpPr>
        <p:spPr/>
        <p:txBody>
          <a:bodyPr/>
          <a:lstStyle>
            <a:lvl1pPr>
              <a:defRPr/>
            </a:lvl1pPr>
          </a:lstStyle>
          <a:p>
            <a:pPr>
              <a:defRPr/>
            </a:pPr>
            <a:endParaRPr lang="ko-KR" altLang="en-US" dirty="0"/>
          </a:p>
        </p:txBody>
      </p:sp>
      <p:sp>
        <p:nvSpPr>
          <p:cNvPr id="9" name="슬라이드 번호 개체 틀 5"/>
          <p:cNvSpPr>
            <a:spLocks noGrp="1"/>
          </p:cNvSpPr>
          <p:nvPr>
            <p:ph type="sldNum" sz="quarter" idx="12"/>
          </p:nvPr>
        </p:nvSpPr>
        <p:spPr/>
        <p:txBody>
          <a:bodyPr/>
          <a:lstStyle>
            <a:lvl1pPr>
              <a:defRPr/>
            </a:lvl1pPr>
          </a:lstStyle>
          <a:p>
            <a:pPr>
              <a:defRPr/>
            </a:pPr>
            <a:fld id="{687972F0-7137-4D00-AC9E-06CEECD22AE1}" type="slidenum">
              <a:rPr lang="ko-KR" altLang="en-US"/>
              <a:pPr>
                <a:defRPr/>
              </a:pPr>
              <a:t>‹#›</a:t>
            </a:fld>
            <a:endParaRPr lang="ko-KR"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3"/>
          <p:cNvSpPr>
            <a:spLocks noGrp="1"/>
          </p:cNvSpPr>
          <p:nvPr>
            <p:ph type="dt" sz="half" idx="10"/>
          </p:nvPr>
        </p:nvSpPr>
        <p:spPr/>
        <p:txBody>
          <a:bodyPr/>
          <a:lstStyle>
            <a:lvl1pPr>
              <a:defRPr/>
            </a:lvl1pPr>
          </a:lstStyle>
          <a:p>
            <a:pPr>
              <a:defRPr/>
            </a:pPr>
            <a:fld id="{E6F407E9-194F-4935-A264-2950489330B6}" type="datetimeFigureOut">
              <a:rPr lang="ko-KR" altLang="en-US"/>
              <a:pPr>
                <a:defRPr/>
              </a:pPr>
              <a:t>2026-09-16</a:t>
            </a:fld>
            <a:endParaRPr lang="ko-KR" altLang="en-US" dirty="0"/>
          </a:p>
        </p:txBody>
      </p:sp>
      <p:sp>
        <p:nvSpPr>
          <p:cNvPr id="4" name="바닥글 개체 틀 4"/>
          <p:cNvSpPr>
            <a:spLocks noGrp="1"/>
          </p:cNvSpPr>
          <p:nvPr>
            <p:ph type="ftr" sz="quarter" idx="11"/>
          </p:nvPr>
        </p:nvSpPr>
        <p:spPr/>
        <p:txBody>
          <a:bodyPr/>
          <a:lstStyle>
            <a:lvl1pPr>
              <a:defRPr/>
            </a:lvl1pPr>
          </a:lstStyle>
          <a:p>
            <a:pPr>
              <a:defRPr/>
            </a:pPr>
            <a:endParaRPr lang="ko-KR" altLang="en-US" dirty="0"/>
          </a:p>
        </p:txBody>
      </p:sp>
      <p:sp>
        <p:nvSpPr>
          <p:cNvPr id="5" name="슬라이드 번호 개체 틀 5"/>
          <p:cNvSpPr>
            <a:spLocks noGrp="1"/>
          </p:cNvSpPr>
          <p:nvPr>
            <p:ph type="sldNum" sz="quarter" idx="12"/>
          </p:nvPr>
        </p:nvSpPr>
        <p:spPr/>
        <p:txBody>
          <a:bodyPr/>
          <a:lstStyle>
            <a:lvl1pPr>
              <a:defRPr/>
            </a:lvl1pPr>
          </a:lstStyle>
          <a:p>
            <a:pPr>
              <a:defRPr/>
            </a:pPr>
            <a:fld id="{71F41BFF-E0BE-4F9A-92AD-FB6C1C485111}" type="slidenum">
              <a:rPr lang="ko-KR" altLang="en-US"/>
              <a:pPr>
                <a:defRPr/>
              </a:pPr>
              <a:t>‹#›</a:t>
            </a:fld>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87D1E448-DB68-42E1-BEA7-7D75F75F7833}" type="datetimeFigureOut">
              <a:rPr lang="ko-KR" altLang="en-US"/>
              <a:pPr>
                <a:defRPr/>
              </a:pPr>
              <a:t>2026-09-16</a:t>
            </a:fld>
            <a:endParaRPr lang="ko-KR" altLang="en-US" dirty="0"/>
          </a:p>
        </p:txBody>
      </p:sp>
      <p:sp>
        <p:nvSpPr>
          <p:cNvPr id="3" name="바닥글 개체 틀 4"/>
          <p:cNvSpPr>
            <a:spLocks noGrp="1"/>
          </p:cNvSpPr>
          <p:nvPr>
            <p:ph type="ftr" sz="quarter" idx="11"/>
          </p:nvPr>
        </p:nvSpPr>
        <p:spPr/>
        <p:txBody>
          <a:bodyPr/>
          <a:lstStyle>
            <a:lvl1pPr>
              <a:defRPr/>
            </a:lvl1pPr>
          </a:lstStyle>
          <a:p>
            <a:pPr>
              <a:defRPr/>
            </a:pPr>
            <a:endParaRPr lang="ko-KR" altLang="en-US" dirty="0"/>
          </a:p>
        </p:txBody>
      </p:sp>
      <p:sp>
        <p:nvSpPr>
          <p:cNvPr id="4" name="슬라이드 번호 개체 틀 5"/>
          <p:cNvSpPr>
            <a:spLocks noGrp="1"/>
          </p:cNvSpPr>
          <p:nvPr>
            <p:ph type="sldNum" sz="quarter" idx="12"/>
          </p:nvPr>
        </p:nvSpPr>
        <p:spPr/>
        <p:txBody>
          <a:bodyPr/>
          <a:lstStyle>
            <a:lvl1pPr>
              <a:defRPr/>
            </a:lvl1pPr>
          </a:lstStyle>
          <a:p>
            <a:pPr>
              <a:defRPr/>
            </a:pPr>
            <a:fld id="{85BAB461-A939-4FF7-BF31-015D1DC345B5}" type="slidenum">
              <a:rPr lang="ko-KR" altLang="en-US"/>
              <a:pPr>
                <a:defRPr/>
              </a:pPr>
              <a:t>‹#›</a:t>
            </a:fld>
            <a:endParaRPr lang="ko-KR"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AEF8341F-D73A-469A-BB20-07107C9E41D1}"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F572236C-3E74-4BA7-AED7-3E9F5C08C54D}" type="slidenum">
              <a:rPr lang="ko-KR" altLang="en-US"/>
              <a:pPr>
                <a:defRPr/>
              </a:pPr>
              <a:t>‹#›</a:t>
            </a:fld>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dirty="0"/>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DC4E0971-0B4A-4A26-B73E-E2BF5FEBD676}" type="datetimeFigureOut">
              <a:rPr lang="ko-KR" altLang="en-US"/>
              <a:pPr>
                <a:defRPr/>
              </a:pPr>
              <a:t>2026-09-16</a:t>
            </a:fld>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2DEFE464-C60B-4AAB-BDD6-5749BAB9B2BE}" type="slidenum">
              <a:rPr lang="ko-KR" altLang="en-US"/>
              <a:pPr>
                <a:defRPr/>
              </a:pPr>
              <a:t>‹#›</a:t>
            </a:fld>
            <a:endParaRPr lang="ko-KR"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2E191917-328C-4401-811B-715A1294B410}"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4EC49421-C2A7-403F-A7BA-EAB8F54653AF}" type="slidenum">
              <a:rPr lang="ko-KR" altLang="en-US"/>
              <a:pPr>
                <a:defRPr/>
              </a:pPr>
              <a:t>‹#›</a:t>
            </a:fld>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4972050" y="366185"/>
            <a:ext cx="1543050" cy="7802033"/>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342900" y="366185"/>
            <a:ext cx="4514850" cy="7802033"/>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lvl1pPr>
              <a:defRPr/>
            </a:lvl1pPr>
          </a:lstStyle>
          <a:p>
            <a:pPr>
              <a:defRPr/>
            </a:pPr>
            <a:fld id="{FB7CA1B1-B32D-4EFB-A676-814C9144AE88}" type="datetimeFigureOut">
              <a:rPr lang="ko-KR" altLang="en-US"/>
              <a:pPr>
                <a:defRPr/>
              </a:pPr>
              <a:t>2026-09-16</a:t>
            </a:fld>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1326DA6B-D211-4CBB-A985-8933F52DECB7}" type="slidenum">
              <a:rPr lang="ko-KR" altLang="en-US"/>
              <a:pPr>
                <a:defRPr/>
              </a:pPr>
              <a:t>‹#›</a:t>
            </a:fld>
            <a:endParaRPr lang="ko-K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342900" y="366184"/>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a:t>마스터 제목 스타일 편집</a:t>
            </a:r>
          </a:p>
        </p:txBody>
      </p:sp>
      <p:sp>
        <p:nvSpPr>
          <p:cNvPr id="1027" name="텍스트 개체 틀 2"/>
          <p:cNvSpPr>
            <a:spLocks noGrp="1"/>
          </p:cNvSpPr>
          <p:nvPr>
            <p:ph type="body" idx="1"/>
          </p:nvPr>
        </p:nvSpPr>
        <p:spPr bwMode="auto">
          <a:xfrm>
            <a:off x="342900" y="2133601"/>
            <a:ext cx="6172200" cy="603461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36C5CCCF-22DB-464D-B50B-5FEFA2482656}" type="datetimeFigureOut">
              <a:rPr lang="ko-KR" altLang="en-US"/>
              <a:pPr>
                <a:defRPr/>
              </a:pPr>
              <a:t>2026-09-16</a:t>
            </a:fld>
            <a:endParaRPr lang="ko-KR" altLang="en-US" dirty="0"/>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ko-KR" altLang="en-US" dirty="0"/>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4C6BB539-BF31-4AB7-86DE-8D3F4890B768}" type="slidenum">
              <a:rPr lang="ko-KR" altLang="en-US"/>
              <a:pPr>
                <a:defRPr/>
              </a:pPr>
              <a:t>‹#›</a:t>
            </a:fld>
            <a:endParaRPr lang="ko-KR" alt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latinLnBrk="1">
        <a:spcBef>
          <a:spcPct val="0"/>
        </a:spcBef>
        <a:spcAft>
          <a:spcPct val="0"/>
        </a:spcAft>
        <a:defRPr sz="4400" kern="1200">
          <a:solidFill>
            <a:schemeClr val="tx1"/>
          </a:solidFill>
          <a:latin typeface="+mj-lt"/>
          <a:ea typeface="+mj-ea"/>
          <a:cs typeface="+mj-cs"/>
        </a:defRPr>
      </a:lvl1pPr>
      <a:lvl2pPr algn="ctr" rtl="0" fontAlgn="base" latinLnBrk="1">
        <a:spcBef>
          <a:spcPct val="0"/>
        </a:spcBef>
        <a:spcAft>
          <a:spcPct val="0"/>
        </a:spcAft>
        <a:defRPr sz="4400">
          <a:solidFill>
            <a:schemeClr val="tx1"/>
          </a:solidFill>
          <a:latin typeface="맑은 고딕" pitchFamily="50" charset="-127"/>
          <a:ea typeface="맑은 고딕" pitchFamily="50" charset="-127"/>
        </a:defRPr>
      </a:lvl2pPr>
      <a:lvl3pPr algn="ctr" rtl="0" fontAlgn="base" latinLnBrk="1">
        <a:spcBef>
          <a:spcPct val="0"/>
        </a:spcBef>
        <a:spcAft>
          <a:spcPct val="0"/>
        </a:spcAft>
        <a:defRPr sz="4400">
          <a:solidFill>
            <a:schemeClr val="tx1"/>
          </a:solidFill>
          <a:latin typeface="맑은 고딕" pitchFamily="50" charset="-127"/>
          <a:ea typeface="맑은 고딕" pitchFamily="50" charset="-127"/>
        </a:defRPr>
      </a:lvl3pPr>
      <a:lvl4pPr algn="ctr" rtl="0" fontAlgn="base" latinLnBrk="1">
        <a:spcBef>
          <a:spcPct val="0"/>
        </a:spcBef>
        <a:spcAft>
          <a:spcPct val="0"/>
        </a:spcAft>
        <a:defRPr sz="4400">
          <a:solidFill>
            <a:schemeClr val="tx1"/>
          </a:solidFill>
          <a:latin typeface="맑은 고딕" pitchFamily="50" charset="-127"/>
          <a:ea typeface="맑은 고딕" pitchFamily="50" charset="-127"/>
        </a:defRPr>
      </a:lvl4pPr>
      <a:lvl5pPr algn="ctr" rtl="0" fontAlgn="base" latinLnBrk="1">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p:titleStyle>
    <p:bodyStyle>
      <a:lvl1pPr marL="342900" indent="-342900" algn="l" rtl="0" fontAlgn="base" latinLnBrk="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latinLnBrk="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latinLnBrk="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latinLnBrk="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 name="직선 연결선 74"/>
          <p:cNvCxnSpPr/>
          <p:nvPr/>
        </p:nvCxnSpPr>
        <p:spPr>
          <a:xfrm>
            <a:off x="-16441" y="932954"/>
            <a:ext cx="68760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83621" y="956212"/>
            <a:ext cx="646331" cy="276999"/>
          </a:xfrm>
          <a:prstGeom prst="rect">
            <a:avLst/>
          </a:prstGeom>
          <a:noFill/>
        </p:spPr>
        <p:txBody>
          <a:bodyPr wrap="none">
            <a:spAutoFit/>
          </a:bodyPr>
          <a:lstStyle/>
          <a:p>
            <a:pPr lvl="0">
              <a:defRPr/>
            </a:pPr>
            <a:r>
              <a:rPr lang="ko-KR" altLang="en-US" sz="1200" b="1" dirty="0">
                <a:solidFill>
                  <a:schemeClr val="accent5">
                    <a:lumMod val="50000"/>
                  </a:schemeClr>
                </a:solidFill>
                <a:latin typeface="+mn-ea"/>
                <a:ea typeface="+mn-ea"/>
                <a:cs typeface="Times New Roman" panose="02020603050405020304" pitchFamily="18" charset="0"/>
              </a:rPr>
              <a:t>시장성</a:t>
            </a:r>
          </a:p>
        </p:txBody>
      </p:sp>
      <p:sp>
        <p:nvSpPr>
          <p:cNvPr id="78" name="직사각형 77"/>
          <p:cNvSpPr/>
          <p:nvPr/>
        </p:nvSpPr>
        <p:spPr>
          <a:xfrm>
            <a:off x="257794" y="1241501"/>
            <a:ext cx="6336704" cy="142778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t"/>
          <a:lstStyle/>
          <a:p>
            <a:pPr marL="171450" indent="-171450" algn="just">
              <a:lnSpc>
                <a:spcPts val="1200"/>
              </a:lnSpc>
              <a:buFont typeface="Arial" panose="020B0604020202020204" pitchFamily="34" charset="0"/>
              <a:buChar char="•"/>
            </a:pPr>
            <a:r>
              <a:rPr lang="ko-KR" altLang="en-US" sz="800" b="1" dirty="0">
                <a:solidFill>
                  <a:schemeClr val="tx1"/>
                </a:solidFill>
                <a:latin typeface="Times New Roman" panose="02020603050405020304" pitchFamily="18" charset="0"/>
                <a:cs typeface="Times New Roman" panose="02020603050405020304" pitchFamily="18" charset="0"/>
              </a:rPr>
              <a:t>동맥경화 치료제 산업 동향 및 시장 규모</a:t>
            </a:r>
            <a:r>
              <a:rPr lang="en-US" altLang="ko-KR" sz="800" b="1" dirty="0">
                <a:solidFill>
                  <a:schemeClr val="tx1"/>
                </a:solidFill>
                <a:latin typeface="Times New Roman" panose="02020603050405020304" pitchFamily="18" charset="0"/>
                <a:cs typeface="Times New Roman" panose="02020603050405020304" pitchFamily="18" charset="0"/>
              </a:rPr>
              <a:t> </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심혈관 질환의 특성상 완전한 치료는 거의 불가능하며</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유병률이 증가함에 따라 </a:t>
            </a:r>
            <a:r>
              <a:rPr lang="ko-KR" altLang="en-US" sz="800" dirty="0" err="1">
                <a:solidFill>
                  <a:schemeClr val="tx1"/>
                </a:solidFill>
                <a:latin typeface="Times New Roman" panose="02020603050405020304" pitchFamily="18" charset="0"/>
                <a:cs typeface="Times New Roman" panose="02020603050405020304" pitchFamily="18" charset="0"/>
              </a:rPr>
              <a:t>미충족</a:t>
            </a:r>
            <a:r>
              <a:rPr lang="ko-KR" altLang="en-US" sz="800" dirty="0">
                <a:solidFill>
                  <a:schemeClr val="tx1"/>
                </a:solidFill>
                <a:latin typeface="Times New Roman" panose="02020603050405020304" pitchFamily="18" charset="0"/>
                <a:cs typeface="Times New Roman" panose="02020603050405020304" pitchFamily="18" charset="0"/>
              </a:rPr>
              <a:t> 의료 수요가 지속적으로 발생하고 있어 시장이 지속적으로 성장할 것으로 전망됨</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동맥경화 치료제 시장은 </a:t>
            </a:r>
            <a:r>
              <a:rPr lang="en-US" altLang="ko-KR" sz="800" dirty="0">
                <a:solidFill>
                  <a:schemeClr val="tx1"/>
                </a:solidFill>
                <a:latin typeface="Times New Roman" panose="02020603050405020304" pitchFamily="18" charset="0"/>
                <a:cs typeface="Times New Roman" panose="02020603050405020304" pitchFamily="18" charset="0"/>
              </a:rPr>
              <a:t>2025</a:t>
            </a:r>
            <a:r>
              <a:rPr lang="ko-KR" altLang="en-US" sz="800" dirty="0">
                <a:solidFill>
                  <a:schemeClr val="tx1"/>
                </a:solidFill>
                <a:latin typeface="Times New Roman" panose="02020603050405020304" pitchFamily="18" charset="0"/>
                <a:cs typeface="Times New Roman" panose="02020603050405020304" pitchFamily="18" charset="0"/>
              </a:rPr>
              <a:t>년 </a:t>
            </a:r>
            <a:r>
              <a:rPr lang="en-US" altLang="ko-KR" sz="800" dirty="0">
                <a:solidFill>
                  <a:schemeClr val="tx1"/>
                </a:solidFill>
                <a:latin typeface="Times New Roman" panose="02020603050405020304" pitchFamily="18" charset="0"/>
                <a:cs typeface="Times New Roman" panose="02020603050405020304" pitchFamily="18" charset="0"/>
              </a:rPr>
              <a:t>176</a:t>
            </a:r>
            <a:r>
              <a:rPr lang="ko-KR" altLang="en-US" sz="800" dirty="0">
                <a:solidFill>
                  <a:schemeClr val="tx1"/>
                </a:solidFill>
                <a:latin typeface="Times New Roman" panose="02020603050405020304" pitchFamily="18" charset="0"/>
                <a:cs typeface="Times New Roman" panose="02020603050405020304" pitchFamily="18" charset="0"/>
              </a:rPr>
              <a:t>억 달러 규모였으며</a:t>
            </a:r>
            <a:r>
              <a:rPr lang="en-US" altLang="ko-KR" sz="800" dirty="0">
                <a:solidFill>
                  <a:schemeClr val="tx1"/>
                </a:solidFill>
                <a:latin typeface="Times New Roman" panose="02020603050405020304" pitchFamily="18" charset="0"/>
                <a:cs typeface="Times New Roman" panose="02020603050405020304" pitchFamily="18" charset="0"/>
              </a:rPr>
              <a:t>, 2025</a:t>
            </a:r>
            <a:r>
              <a:rPr lang="ko-KR" altLang="en-US" sz="800" dirty="0">
                <a:solidFill>
                  <a:schemeClr val="tx1"/>
                </a:solidFill>
                <a:latin typeface="Times New Roman" panose="02020603050405020304" pitchFamily="18" charset="0"/>
                <a:cs typeface="Times New Roman" panose="02020603050405020304" pitchFamily="18" charset="0"/>
              </a:rPr>
              <a:t>년부터 </a:t>
            </a:r>
            <a:r>
              <a:rPr lang="en-US" altLang="ko-KR" sz="800" dirty="0">
                <a:solidFill>
                  <a:schemeClr val="tx1"/>
                </a:solidFill>
                <a:latin typeface="Times New Roman" panose="02020603050405020304" pitchFamily="18" charset="0"/>
                <a:cs typeface="Times New Roman" panose="02020603050405020304" pitchFamily="18" charset="0"/>
              </a:rPr>
              <a:t>2034</a:t>
            </a:r>
            <a:r>
              <a:rPr lang="ko-KR" altLang="en-US" sz="800" dirty="0">
                <a:solidFill>
                  <a:schemeClr val="tx1"/>
                </a:solidFill>
                <a:latin typeface="Times New Roman" panose="02020603050405020304" pitchFamily="18" charset="0"/>
                <a:cs typeface="Times New Roman" panose="02020603050405020304" pitchFamily="18" charset="0"/>
              </a:rPr>
              <a:t>년까지의 예측 기간 동안 연평균 성장률</a:t>
            </a:r>
            <a:r>
              <a:rPr lang="en-US" altLang="ko-KR" sz="800" dirty="0">
                <a:solidFill>
                  <a:schemeClr val="tx1"/>
                </a:solidFill>
                <a:latin typeface="Times New Roman" panose="02020603050405020304" pitchFamily="18" charset="0"/>
                <a:cs typeface="Times New Roman" panose="02020603050405020304" pitchFamily="18" charset="0"/>
              </a:rPr>
              <a:t>(CAGR) 3.63%</a:t>
            </a:r>
            <a:r>
              <a:rPr lang="ko-KR" altLang="en-US" sz="800" dirty="0">
                <a:solidFill>
                  <a:schemeClr val="tx1"/>
                </a:solidFill>
                <a:latin typeface="Times New Roman" panose="02020603050405020304" pitchFamily="18" charset="0"/>
                <a:cs typeface="Times New Roman" panose="02020603050405020304" pitchFamily="18" charset="0"/>
              </a:rPr>
              <a:t>로 성장하여 </a:t>
            </a:r>
            <a:r>
              <a:rPr lang="en-US" altLang="ko-KR" sz="800" dirty="0">
                <a:solidFill>
                  <a:schemeClr val="tx1"/>
                </a:solidFill>
                <a:latin typeface="Times New Roman" panose="02020603050405020304" pitchFamily="18" charset="0"/>
                <a:cs typeface="Times New Roman" panose="02020603050405020304" pitchFamily="18" charset="0"/>
              </a:rPr>
              <a:t>2034</a:t>
            </a:r>
            <a:r>
              <a:rPr lang="ko-KR" altLang="en-US" sz="800" dirty="0">
                <a:solidFill>
                  <a:schemeClr val="tx1"/>
                </a:solidFill>
                <a:latin typeface="Times New Roman" panose="02020603050405020304" pitchFamily="18" charset="0"/>
                <a:cs typeface="Times New Roman" panose="02020603050405020304" pitchFamily="18" charset="0"/>
              </a:rPr>
              <a:t>년에는 약 </a:t>
            </a:r>
            <a:r>
              <a:rPr lang="en-US" altLang="ko-KR" sz="800" dirty="0">
                <a:solidFill>
                  <a:schemeClr val="tx1"/>
                </a:solidFill>
                <a:latin typeface="Times New Roman" panose="02020603050405020304" pitchFamily="18" charset="0"/>
                <a:cs typeface="Times New Roman" panose="02020603050405020304" pitchFamily="18" charset="0"/>
              </a:rPr>
              <a:t>243</a:t>
            </a:r>
            <a:r>
              <a:rPr lang="ko-KR" altLang="en-US" sz="800" dirty="0">
                <a:solidFill>
                  <a:schemeClr val="tx1"/>
                </a:solidFill>
                <a:latin typeface="Times New Roman" panose="02020603050405020304" pitchFamily="18" charset="0"/>
                <a:cs typeface="Times New Roman" panose="02020603050405020304" pitchFamily="18" charset="0"/>
              </a:rPr>
              <a:t>억 달러에 달할 것으로 전망됨</a:t>
            </a:r>
            <a:r>
              <a:rPr lang="en-US" altLang="ko-KR" sz="800" dirty="0">
                <a:solidFill>
                  <a:schemeClr val="tx1"/>
                </a:solidFill>
                <a:latin typeface="Times New Roman" panose="02020603050405020304" pitchFamily="18" charset="0"/>
                <a:cs typeface="Times New Roman" panose="02020603050405020304" pitchFamily="18" charset="0"/>
              </a:rPr>
              <a:t>.</a:t>
            </a:r>
          </a:p>
          <a:p>
            <a:pPr marL="171450" indent="-171450" algn="just">
              <a:lnSpc>
                <a:spcPts val="1200"/>
              </a:lnSpc>
              <a:buFont typeface="Arial" panose="020B0604020202020204" pitchFamily="34" charset="0"/>
              <a:buChar char="•"/>
            </a:pPr>
            <a:endParaRPr lang="en-US" altLang="ko-KR" sz="800" dirty="0">
              <a:solidFill>
                <a:schemeClr val="tx1"/>
              </a:solidFill>
              <a:latin typeface="Times New Roman" panose="02020603050405020304" pitchFamily="18" charset="0"/>
              <a:cs typeface="Times New Roman" panose="02020603050405020304" pitchFamily="18" charset="0"/>
            </a:endParaRPr>
          </a:p>
          <a:p>
            <a:pPr marL="171450" indent="-171450" algn="just">
              <a:lnSpc>
                <a:spcPts val="1200"/>
              </a:lnSpc>
              <a:buFont typeface="Arial" panose="020B0604020202020204" pitchFamily="34" charset="0"/>
              <a:buChar char="•"/>
            </a:pPr>
            <a:r>
              <a:rPr lang="ko-KR" altLang="en-US" sz="800" b="1" dirty="0">
                <a:solidFill>
                  <a:schemeClr val="tx1"/>
                </a:solidFill>
                <a:latin typeface="Times New Roman" panose="02020603050405020304" pitchFamily="18" charset="0"/>
                <a:cs typeface="Times New Roman" panose="02020603050405020304" pitchFamily="18" charset="0"/>
              </a:rPr>
              <a:t>알츠하이머 치료제 산업 동향 및 시장 규모</a:t>
            </a:r>
            <a:r>
              <a:rPr lang="en-US" altLang="ko-KR" sz="800" b="1" dirty="0">
                <a:solidFill>
                  <a:schemeClr val="tx1"/>
                </a:solidFill>
                <a:latin typeface="Times New Roman" panose="02020603050405020304" pitchFamily="18" charset="0"/>
                <a:cs typeface="Times New Roman" panose="02020603050405020304" pitchFamily="18" charset="0"/>
              </a:rPr>
              <a:t> </a:t>
            </a:r>
            <a:r>
              <a:rPr lang="en-US" altLang="ko-KR" sz="800" dirty="0">
                <a:solidFill>
                  <a:schemeClr val="tx1"/>
                </a:solidFill>
                <a:latin typeface="Times New Roman" panose="02020603050405020304" pitchFamily="18" charset="0"/>
                <a:cs typeface="Times New Roman" panose="02020603050405020304" pitchFamily="18" charset="0"/>
              </a:rPr>
              <a:t>- 2018</a:t>
            </a:r>
            <a:r>
              <a:rPr lang="ko-KR" altLang="en-US" sz="800" dirty="0">
                <a:solidFill>
                  <a:schemeClr val="tx1"/>
                </a:solidFill>
                <a:latin typeface="Times New Roman" panose="02020603050405020304" pitchFamily="18" charset="0"/>
                <a:cs typeface="Times New Roman" panose="02020603050405020304" pitchFamily="18" charset="0"/>
              </a:rPr>
              <a:t>년 이전에는 기존 치료법의 효과가 제한적이어서 알츠하이머 치료제 시장이 위축되는 추세였으나 최근 여러 제약사가 새로운 치료법을 출시함에 따라 이 시장은 다시 주목받고 있음</a:t>
            </a:r>
            <a:r>
              <a:rPr lang="en-US" altLang="ko-KR" sz="800" dirty="0">
                <a:solidFill>
                  <a:schemeClr val="tx1"/>
                </a:solidFill>
                <a:latin typeface="Times New Roman" panose="02020603050405020304" pitchFamily="18" charset="0"/>
                <a:cs typeface="Times New Roman" panose="02020603050405020304" pitchFamily="18" charset="0"/>
              </a:rPr>
              <a:t>. 2025</a:t>
            </a:r>
            <a:r>
              <a:rPr lang="ko-KR" altLang="en-US" sz="800" dirty="0">
                <a:solidFill>
                  <a:schemeClr val="tx1"/>
                </a:solidFill>
                <a:latin typeface="Times New Roman" panose="02020603050405020304" pitchFamily="18" charset="0"/>
                <a:cs typeface="Times New Roman" panose="02020603050405020304" pitchFamily="18" charset="0"/>
              </a:rPr>
              <a:t>년 알츠하이머 치료제 세계 시장 규모는 약 </a:t>
            </a:r>
            <a:r>
              <a:rPr lang="en-US" altLang="ko-KR" sz="800" dirty="0">
                <a:solidFill>
                  <a:schemeClr val="tx1"/>
                </a:solidFill>
                <a:latin typeface="Times New Roman" panose="02020603050405020304" pitchFamily="18" charset="0"/>
                <a:cs typeface="Times New Roman" panose="02020603050405020304" pitchFamily="18" charset="0"/>
              </a:rPr>
              <a:t>65</a:t>
            </a:r>
            <a:r>
              <a:rPr lang="ko-KR" altLang="en-US" sz="800" dirty="0">
                <a:solidFill>
                  <a:schemeClr val="tx1"/>
                </a:solidFill>
                <a:latin typeface="Times New Roman" panose="02020603050405020304" pitchFamily="18" charset="0"/>
                <a:cs typeface="Times New Roman" panose="02020603050405020304" pitchFamily="18" charset="0"/>
              </a:rPr>
              <a:t>억 달러로 집계되었고</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연평균 성장률</a:t>
            </a:r>
            <a:r>
              <a:rPr lang="en-US" altLang="ko-KR" sz="800" dirty="0">
                <a:solidFill>
                  <a:schemeClr val="tx1"/>
                </a:solidFill>
                <a:latin typeface="Times New Roman" panose="02020603050405020304" pitchFamily="18" charset="0"/>
                <a:cs typeface="Times New Roman" panose="02020603050405020304" pitchFamily="18" charset="0"/>
              </a:rPr>
              <a:t>(CAGR) </a:t>
            </a:r>
            <a:r>
              <a:rPr lang="ko-KR" altLang="en-US" sz="800" dirty="0">
                <a:solidFill>
                  <a:schemeClr val="tx1"/>
                </a:solidFill>
                <a:latin typeface="Times New Roman" panose="02020603050405020304" pitchFamily="18" charset="0"/>
                <a:cs typeface="Times New Roman" panose="02020603050405020304" pitchFamily="18" charset="0"/>
              </a:rPr>
              <a:t>약 </a:t>
            </a:r>
            <a:r>
              <a:rPr lang="en-US" altLang="ko-KR" sz="800" dirty="0">
                <a:solidFill>
                  <a:schemeClr val="tx1"/>
                </a:solidFill>
                <a:latin typeface="Times New Roman" panose="02020603050405020304" pitchFamily="18" charset="0"/>
                <a:cs typeface="Times New Roman" panose="02020603050405020304" pitchFamily="18" charset="0"/>
              </a:rPr>
              <a:t>20%</a:t>
            </a:r>
            <a:r>
              <a:rPr lang="ko-KR" altLang="en-US" sz="800" dirty="0">
                <a:solidFill>
                  <a:schemeClr val="tx1"/>
                </a:solidFill>
                <a:latin typeface="Times New Roman" panose="02020603050405020304" pitchFamily="18" charset="0"/>
                <a:cs typeface="Times New Roman" panose="02020603050405020304" pitchFamily="18" charset="0"/>
              </a:rPr>
              <a:t>를 기록하며 </a:t>
            </a:r>
            <a:r>
              <a:rPr lang="en-US" altLang="ko-KR" sz="800" dirty="0">
                <a:solidFill>
                  <a:schemeClr val="tx1"/>
                </a:solidFill>
                <a:latin typeface="Times New Roman" panose="02020603050405020304" pitchFamily="18" charset="0"/>
                <a:cs typeface="Times New Roman" panose="02020603050405020304" pitchFamily="18" charset="0"/>
              </a:rPr>
              <a:t>2034</a:t>
            </a:r>
            <a:r>
              <a:rPr lang="ko-KR" altLang="en-US" sz="800" dirty="0">
                <a:solidFill>
                  <a:schemeClr val="tx1"/>
                </a:solidFill>
                <a:latin typeface="Times New Roman" panose="02020603050405020304" pitchFamily="18" charset="0"/>
                <a:cs typeface="Times New Roman" panose="02020603050405020304" pitchFamily="18" charset="0"/>
              </a:rPr>
              <a:t>년에는 </a:t>
            </a:r>
            <a:r>
              <a:rPr lang="en-US" altLang="ko-KR" sz="800" dirty="0">
                <a:solidFill>
                  <a:schemeClr val="tx1"/>
                </a:solidFill>
                <a:latin typeface="Times New Roman" panose="02020603050405020304" pitchFamily="18" charset="0"/>
                <a:cs typeface="Times New Roman" panose="02020603050405020304" pitchFamily="18" charset="0"/>
              </a:rPr>
              <a:t>336</a:t>
            </a:r>
            <a:r>
              <a:rPr lang="ko-KR" altLang="en-US" sz="800" dirty="0">
                <a:solidFill>
                  <a:schemeClr val="tx1"/>
                </a:solidFill>
                <a:latin typeface="Times New Roman" panose="02020603050405020304" pitchFamily="18" charset="0"/>
                <a:cs typeface="Times New Roman" panose="02020603050405020304" pitchFamily="18" charset="0"/>
              </a:rPr>
              <a:t>억 달러에 달할 것으로 전망됨</a:t>
            </a:r>
            <a:r>
              <a:rPr lang="en-US" altLang="ko-KR" sz="800" dirty="0">
                <a:solidFill>
                  <a:schemeClr val="tx1"/>
                </a:solidFill>
                <a:latin typeface="Times New Roman" panose="02020603050405020304" pitchFamily="18" charset="0"/>
                <a:cs typeface="Times New Roman" panose="02020603050405020304" pitchFamily="18" charset="0"/>
              </a:rPr>
              <a:t>.</a:t>
            </a:r>
          </a:p>
        </p:txBody>
      </p:sp>
      <p:sp>
        <p:nvSpPr>
          <p:cNvPr id="29" name="오각형 28"/>
          <p:cNvSpPr/>
          <p:nvPr/>
        </p:nvSpPr>
        <p:spPr>
          <a:xfrm>
            <a:off x="122617" y="161247"/>
            <a:ext cx="5754655" cy="692454"/>
          </a:xfrm>
          <a:prstGeom prst="homePlate">
            <a:avLst>
              <a:gd name="adj" fmla="val 31046"/>
            </a:avLst>
          </a:prstGeom>
          <a:noFill/>
          <a:ln w="9525">
            <a:noFill/>
          </a:ln>
          <a:effectLst>
            <a:outerShdw blurRad="38100" dist="25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vert="horz" wrap="square" lIns="91440" tIns="45720" rIns="91440" bIns="45720" anchor="ctr" anchorCtr="0">
            <a:prstTxWarp prst="textNoShape">
              <a:avLst/>
            </a:prstTxWarp>
            <a:noAutofit/>
          </a:bodyPr>
          <a:lstStyle/>
          <a:p>
            <a:pPr>
              <a:spcBef>
                <a:spcPts val="0"/>
              </a:spcBef>
              <a:spcAft>
                <a:spcPts val="0"/>
              </a:spcAft>
              <a:defRPr/>
            </a:pPr>
            <a:r>
              <a:rPr kumimoji="0" lang="ko-KR" altLang="en-US" b="1" dirty="0">
                <a:solidFill>
                  <a:schemeClr val="tx1"/>
                </a:solidFill>
                <a:latin typeface="Times New Roman" panose="02020603050405020304" pitchFamily="18" charset="0"/>
                <a:cs typeface="Times New Roman" panose="02020603050405020304" pitchFamily="18" charset="0"/>
              </a:rPr>
              <a:t>투자유치</a:t>
            </a:r>
            <a:endParaRPr kumimoji="0" lang="en-US" altLang="ko-KR" b="1" dirty="0">
              <a:solidFill>
                <a:schemeClr val="tx1"/>
              </a:solidFill>
              <a:latin typeface="Times New Roman" panose="02020603050405020304" pitchFamily="18" charset="0"/>
              <a:cs typeface="Times New Roman" panose="02020603050405020304" pitchFamily="18" charset="0"/>
            </a:endParaRPr>
          </a:p>
          <a:p>
            <a:pPr>
              <a:spcBef>
                <a:spcPts val="0"/>
              </a:spcBef>
              <a:spcAft>
                <a:spcPts val="0"/>
              </a:spcAft>
              <a:defRPr/>
            </a:pPr>
            <a:r>
              <a:rPr lang="ko-KR" altLang="en-US" sz="1300" dirty="0" err="1">
                <a:solidFill>
                  <a:srgbClr val="C00000"/>
                </a:solidFill>
                <a:latin typeface="Times New Roman" panose="02020603050405020304" pitchFamily="18" charset="0"/>
                <a:cs typeface="Times New Roman" panose="02020603050405020304" pitchFamily="18" charset="0"/>
              </a:rPr>
              <a:t>제약</a:t>
            </a:r>
            <a:r>
              <a:rPr lang="ko-KR" altLang="en-US" sz="1300" dirty="0" err="1">
                <a:solidFill>
                  <a:srgbClr val="C00000"/>
                </a:solidFill>
                <a:latin typeface="Calibri" panose="020F0502020204030204" pitchFamily="34" charset="0"/>
                <a:cs typeface="Calibri" panose="020F0502020204030204" pitchFamily="34" charset="0"/>
              </a:rPr>
              <a:t>∙</a:t>
            </a:r>
            <a:r>
              <a:rPr lang="ko-KR" altLang="en-US" sz="1300" dirty="0" err="1">
                <a:solidFill>
                  <a:srgbClr val="C00000"/>
                </a:solidFill>
                <a:latin typeface="Times New Roman" panose="02020603050405020304" pitchFamily="18" charset="0"/>
                <a:cs typeface="Times New Roman" panose="02020603050405020304" pitchFamily="18" charset="0"/>
              </a:rPr>
              <a:t>바이오</a:t>
            </a:r>
            <a:r>
              <a:rPr lang="en-US" altLang="ko-KR" sz="1300" dirty="0">
                <a:solidFill>
                  <a:srgbClr val="C00000"/>
                </a:solidFill>
                <a:latin typeface="Times New Roman" panose="02020603050405020304" pitchFamily="18" charset="0"/>
                <a:cs typeface="Times New Roman" panose="02020603050405020304" pitchFamily="18" charset="0"/>
              </a:rPr>
              <a:t>: </a:t>
            </a:r>
            <a:r>
              <a:rPr lang="ko-KR" altLang="en-US" sz="1300" dirty="0" err="1">
                <a:solidFill>
                  <a:srgbClr val="C00000"/>
                </a:solidFill>
                <a:latin typeface="Times New Roman" panose="02020603050405020304" pitchFamily="18" charset="0"/>
                <a:cs typeface="Times New Roman" panose="02020603050405020304" pitchFamily="18" charset="0"/>
              </a:rPr>
              <a:t>저분자</a:t>
            </a:r>
            <a:r>
              <a:rPr lang="ko-KR" altLang="en-US" sz="1300" dirty="0">
                <a:solidFill>
                  <a:srgbClr val="C00000"/>
                </a:solidFill>
                <a:latin typeface="Times New Roman" panose="02020603050405020304" pitchFamily="18" charset="0"/>
                <a:cs typeface="Times New Roman" panose="02020603050405020304" pitchFamily="18" charset="0"/>
              </a:rPr>
              <a:t> 화합물 동맥경화 치료제 및 알츠하이머 치료제 개발</a:t>
            </a:r>
            <a:endParaRPr lang="en-US" altLang="ko-KR" sz="1300" dirty="0">
              <a:solidFill>
                <a:srgbClr val="C0000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a:off x="183621" y="2516701"/>
            <a:ext cx="1217000" cy="276999"/>
          </a:xfrm>
          <a:prstGeom prst="rect">
            <a:avLst/>
          </a:prstGeom>
          <a:noFill/>
        </p:spPr>
        <p:txBody>
          <a:bodyPr wrap="none">
            <a:spAutoFit/>
          </a:bodyPr>
          <a:lstStyle/>
          <a:p>
            <a:pPr lvl="0">
              <a:defRPr/>
            </a:pPr>
            <a:r>
              <a:rPr lang="ko-KR" altLang="en-US" sz="1200" b="1" dirty="0">
                <a:solidFill>
                  <a:schemeClr val="accent5">
                    <a:lumMod val="50000"/>
                  </a:schemeClr>
                </a:solidFill>
                <a:latin typeface="+mn-ea"/>
                <a:ea typeface="+mn-ea"/>
                <a:cs typeface="Times New Roman" panose="02020603050405020304" pitchFamily="18" charset="0"/>
              </a:rPr>
              <a:t>제품 및 서비스</a:t>
            </a:r>
          </a:p>
        </p:txBody>
      </p:sp>
      <p:sp>
        <p:nvSpPr>
          <p:cNvPr id="31" name="직사각형 30"/>
          <p:cNvSpPr/>
          <p:nvPr/>
        </p:nvSpPr>
        <p:spPr>
          <a:xfrm>
            <a:off x="262588" y="2804733"/>
            <a:ext cx="6336704" cy="3888429"/>
          </a:xfrm>
          <a:prstGeom prst="rect">
            <a:avLst/>
          </a:prstGeom>
          <a:ln>
            <a:noFill/>
          </a:ln>
        </p:spPr>
        <p:style>
          <a:lnRef idx="2">
            <a:schemeClr val="accent6"/>
          </a:lnRef>
          <a:fillRef idx="1">
            <a:schemeClr val="lt1"/>
          </a:fillRef>
          <a:effectRef idx="0">
            <a:schemeClr val="accent6"/>
          </a:effectRef>
          <a:fontRef idx="minor">
            <a:schemeClr val="dk1"/>
          </a:fontRef>
        </p:style>
        <p:txBody>
          <a:bodyPr anchor="t"/>
          <a:lstStyle/>
          <a:p>
            <a:pPr lvl="0" algn="just">
              <a:lnSpc>
                <a:spcPts val="1200"/>
              </a:lnSpc>
              <a:defRPr/>
            </a:pPr>
            <a:r>
              <a:rPr lang="ko-KR" altLang="en-US" sz="1100" b="1" dirty="0">
                <a:solidFill>
                  <a:schemeClr val="tx1"/>
                </a:solidFill>
                <a:latin typeface="Times New Roman" panose="02020603050405020304" pitchFamily="18" charset="0"/>
                <a:cs typeface="Times New Roman" panose="02020603050405020304" pitchFamily="18" charset="0"/>
              </a:rPr>
              <a:t>제품 및 기술</a:t>
            </a:r>
            <a:r>
              <a:rPr lang="en-US" altLang="ko-KR" sz="1100" b="1" dirty="0">
                <a:solidFill>
                  <a:schemeClr val="tx1"/>
                </a:solidFill>
                <a:latin typeface="Times New Roman" panose="02020603050405020304" pitchFamily="18" charset="0"/>
                <a:cs typeface="Times New Roman" panose="02020603050405020304" pitchFamily="18" charset="0"/>
              </a:rPr>
              <a:t> </a:t>
            </a: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50" b="1" dirty="0">
              <a:solidFill>
                <a:schemeClr val="tx1"/>
              </a:solidFill>
              <a:latin typeface="Times New Roman" panose="02020603050405020304" pitchFamily="18" charset="0"/>
              <a:cs typeface="Times New Roman" panose="02020603050405020304" pitchFamily="18" charset="0"/>
            </a:endParaRPr>
          </a:p>
          <a:p>
            <a:pPr lvl="0" algn="just">
              <a:lnSpc>
                <a:spcPts val="1200"/>
              </a:lnSpc>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5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endParaRPr lang="en-US" altLang="ko-KR" sz="800" b="1" dirty="0">
              <a:solidFill>
                <a:schemeClr val="tx1"/>
              </a:solidFill>
              <a:latin typeface="Times New Roman" panose="02020603050405020304" pitchFamily="18" charset="0"/>
              <a:cs typeface="Times New Roman" panose="02020603050405020304" pitchFamily="18" charset="0"/>
            </a:endParaRPr>
          </a:p>
          <a:p>
            <a:pPr marL="172800" lvl="0" indent="-172800" algn="just">
              <a:lnSpc>
                <a:spcPts val="1200"/>
              </a:lnSpc>
              <a:buFont typeface="Arial"/>
              <a:buChar char="•"/>
              <a:defRPr/>
            </a:pPr>
            <a:r>
              <a:rPr lang="ko-KR" altLang="en-US" sz="900" b="1" dirty="0">
                <a:solidFill>
                  <a:schemeClr val="tx1"/>
                </a:solidFill>
                <a:latin typeface="Times New Roman" panose="02020603050405020304" pitchFamily="18" charset="0"/>
                <a:cs typeface="Times New Roman" panose="02020603050405020304" pitchFamily="18" charset="0"/>
              </a:rPr>
              <a:t>핵심기술의 주요 특징</a:t>
            </a:r>
            <a:endParaRPr lang="en-US" altLang="ko-KR" sz="900" b="1" dirty="0">
              <a:solidFill>
                <a:schemeClr val="tx1"/>
              </a:solidFill>
              <a:latin typeface="Times New Roman" panose="02020603050405020304" pitchFamily="18" charset="0"/>
              <a:cs typeface="Times New Roman" panose="02020603050405020304" pitchFamily="18" charset="0"/>
            </a:endParaRP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t>
            </a:r>
            <a:r>
              <a:rPr lang="ko-KR" altLang="en-US" sz="800" dirty="0">
                <a:solidFill>
                  <a:schemeClr val="tx1"/>
                </a:solidFill>
                <a:latin typeface="Times New Roman" panose="02020603050405020304" pitchFamily="18" charset="0"/>
                <a:cs typeface="Times New Roman" panose="02020603050405020304" pitchFamily="18" charset="0"/>
              </a:rPr>
              <a:t>혈관노화 표적 기반 신개념 동맥경화 치료제</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혈관 노화를 표적으로 하는 동맥경화 치료제는 심혈관 질환에 대한 새로운 신약 개발 패러다임을 제시하는 혁신적인 치료법임</a:t>
            </a:r>
            <a:r>
              <a:rPr lang="en-US" altLang="ko-KR" sz="800" dirty="0">
                <a:solidFill>
                  <a:schemeClr val="tx1"/>
                </a:solidFill>
                <a:latin typeface="Times New Roman" panose="02020603050405020304" pitchFamily="18" charset="0"/>
                <a:cs typeface="Times New Roman" panose="02020603050405020304" pitchFamily="18" charset="0"/>
              </a:rPr>
              <a:t>.</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t>
            </a:r>
            <a:r>
              <a:rPr lang="ko-KR" altLang="en-US" sz="800" dirty="0">
                <a:solidFill>
                  <a:schemeClr val="tx1"/>
                </a:solidFill>
                <a:latin typeface="Times New Roman" panose="02020603050405020304" pitchFamily="18" charset="0"/>
                <a:cs typeface="Times New Roman" panose="02020603050405020304" pitchFamily="18" charset="0"/>
              </a:rPr>
              <a:t>다중표적 </a:t>
            </a:r>
            <a:r>
              <a:rPr lang="ko-KR" altLang="en-US" sz="800" dirty="0" err="1">
                <a:solidFill>
                  <a:schemeClr val="tx1"/>
                </a:solidFill>
                <a:latin typeface="Times New Roman" panose="02020603050405020304" pitchFamily="18" charset="0"/>
                <a:cs typeface="Times New Roman" panose="02020603050405020304" pitchFamily="18" charset="0"/>
              </a:rPr>
              <a:t>고효능</a:t>
            </a:r>
            <a:r>
              <a:rPr lang="ko-KR" altLang="en-US" sz="800" dirty="0">
                <a:solidFill>
                  <a:schemeClr val="tx1"/>
                </a:solidFill>
                <a:latin typeface="Times New Roman" panose="02020603050405020304" pitchFamily="18" charset="0"/>
                <a:cs typeface="Times New Roman" panose="02020603050405020304" pitchFamily="18" charset="0"/>
              </a:rPr>
              <a:t> 알츠하이머 치료제</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본 기업은 </a:t>
            </a:r>
            <a:r>
              <a:rPr lang="ko-KR" altLang="en-US" sz="800" dirty="0" err="1">
                <a:solidFill>
                  <a:schemeClr val="tx1"/>
                </a:solidFill>
                <a:latin typeface="Times New Roman" panose="02020603050405020304" pitchFamily="18" charset="0"/>
                <a:cs typeface="Times New Roman" panose="02020603050405020304" pitchFamily="18" charset="0"/>
              </a:rPr>
              <a:t>아밀로이드</a:t>
            </a:r>
            <a:r>
              <a:rPr lang="ko-KR" altLang="en-US" sz="800" dirty="0">
                <a:solidFill>
                  <a:schemeClr val="tx1"/>
                </a:solidFill>
                <a:latin typeface="Times New Roman" panose="02020603050405020304" pitchFamily="18" charset="0"/>
                <a:cs typeface="Times New Roman" panose="02020603050405020304" pitchFamily="18" charset="0"/>
              </a:rPr>
              <a:t> 베타</a:t>
            </a:r>
            <a:r>
              <a:rPr lang="en-US" altLang="ko-KR" sz="800" dirty="0">
                <a:solidFill>
                  <a:schemeClr val="tx1"/>
                </a:solidFill>
                <a:latin typeface="Times New Roman" panose="02020603050405020304" pitchFamily="18" charset="0"/>
                <a:cs typeface="Times New Roman" panose="02020603050405020304" pitchFamily="18" charset="0"/>
              </a:rPr>
              <a:t>(amyloid beta)</a:t>
            </a:r>
            <a:r>
              <a:rPr lang="ko-KR" altLang="en-US" sz="800" dirty="0">
                <a:solidFill>
                  <a:schemeClr val="tx1"/>
                </a:solidFill>
                <a:latin typeface="Times New Roman" panose="02020603050405020304" pitchFamily="18" charset="0"/>
                <a:cs typeface="Times New Roman" panose="02020603050405020304" pitchFamily="18" charset="0"/>
              </a:rPr>
              <a:t>뿐만 아니라 알츠하이머병의 또 다른 중요 병인인 </a:t>
            </a:r>
            <a:r>
              <a:rPr lang="ko-KR" altLang="en-US" sz="800" dirty="0" err="1">
                <a:solidFill>
                  <a:schemeClr val="tx1"/>
                </a:solidFill>
                <a:latin typeface="Times New Roman" panose="02020603050405020304" pitchFamily="18" charset="0"/>
                <a:cs typeface="Times New Roman" panose="02020603050405020304" pitchFamily="18" charset="0"/>
              </a:rPr>
              <a:t>타우</a:t>
            </a:r>
            <a:r>
              <a:rPr lang="en-US" altLang="ko-KR" sz="800" dirty="0">
                <a:solidFill>
                  <a:schemeClr val="tx1"/>
                </a:solidFill>
                <a:latin typeface="Times New Roman" panose="02020603050405020304" pitchFamily="18" charset="0"/>
                <a:cs typeface="Times New Roman" panose="02020603050405020304" pitchFamily="18" charset="0"/>
              </a:rPr>
              <a:t>(tau)</a:t>
            </a:r>
            <a:r>
              <a:rPr lang="ko-KR" altLang="en-US" sz="800" dirty="0">
                <a:solidFill>
                  <a:schemeClr val="tx1"/>
                </a:solidFill>
                <a:latin typeface="Times New Roman" panose="02020603050405020304" pitchFamily="18" charset="0"/>
                <a:cs typeface="Times New Roman" panose="02020603050405020304" pitchFamily="18" charset="0"/>
              </a:rPr>
              <a:t>와 시냅스 독성</a:t>
            </a:r>
            <a:r>
              <a:rPr lang="en-US" altLang="ko-KR" sz="800" dirty="0">
                <a:solidFill>
                  <a:schemeClr val="tx1"/>
                </a:solidFill>
                <a:latin typeface="Times New Roman" panose="02020603050405020304" pitchFamily="18" charset="0"/>
                <a:cs typeface="Times New Roman" panose="02020603050405020304" pitchFamily="18" charset="0"/>
              </a:rPr>
              <a:t>(synaptic toxicity)</a:t>
            </a:r>
            <a:r>
              <a:rPr lang="ko-KR" altLang="en-US" sz="800" dirty="0">
                <a:solidFill>
                  <a:schemeClr val="tx1"/>
                </a:solidFill>
                <a:latin typeface="Times New Roman" panose="02020603050405020304" pitchFamily="18" charset="0"/>
                <a:cs typeface="Times New Roman" panose="02020603050405020304" pitchFamily="18" charset="0"/>
              </a:rPr>
              <a:t>을 동시에 </a:t>
            </a:r>
            <a:r>
              <a:rPr lang="ko-KR" altLang="en-US" sz="800" dirty="0" err="1">
                <a:solidFill>
                  <a:schemeClr val="tx1"/>
                </a:solidFill>
                <a:latin typeface="Times New Roman" panose="02020603050405020304" pitchFamily="18" charset="0"/>
                <a:cs typeface="Times New Roman" panose="02020603050405020304" pitchFamily="18" charset="0"/>
              </a:rPr>
              <a:t>표적하는</a:t>
            </a:r>
            <a:r>
              <a:rPr lang="ko-KR" altLang="en-US" sz="800" dirty="0">
                <a:solidFill>
                  <a:schemeClr val="tx1"/>
                </a:solidFill>
                <a:latin typeface="Times New Roman" panose="02020603050405020304" pitchFamily="18" charset="0"/>
                <a:cs typeface="Times New Roman" panose="02020603050405020304" pitchFamily="18" charset="0"/>
              </a:rPr>
              <a:t> 매우 효과적인 알츠하이머 치매 치료제를 개발하고 있음</a:t>
            </a:r>
            <a:r>
              <a:rPr lang="en-US" altLang="ko-KR" sz="800" dirty="0">
                <a:solidFill>
                  <a:schemeClr val="tx1"/>
                </a:solidFill>
                <a:latin typeface="Times New Roman" panose="02020603050405020304" pitchFamily="18" charset="0"/>
                <a:cs typeface="Times New Roman" panose="02020603050405020304" pitchFamily="18" charset="0"/>
              </a:rPr>
              <a:t>.</a:t>
            </a:r>
          </a:p>
          <a:p>
            <a:pPr marL="172800" indent="-172800" algn="just">
              <a:lnSpc>
                <a:spcPts val="1200"/>
              </a:lnSpc>
            </a:pPr>
            <a:endParaRPr lang="en-US" altLang="ko-KR" sz="500"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ko-KR" altLang="en-US" sz="900" b="1" dirty="0">
                <a:solidFill>
                  <a:schemeClr val="tx1"/>
                </a:solidFill>
                <a:latin typeface="Times New Roman" panose="02020603050405020304" pitchFamily="18" charset="0"/>
                <a:cs typeface="Times New Roman" panose="02020603050405020304" pitchFamily="18" charset="0"/>
              </a:rPr>
              <a:t>핵심기술의 경쟁력</a:t>
            </a:r>
            <a:r>
              <a:rPr lang="en-US" altLang="ko-KR" sz="900" b="1" dirty="0">
                <a:solidFill>
                  <a:schemeClr val="tx1"/>
                </a:solidFill>
                <a:latin typeface="Times New Roman" panose="02020603050405020304" pitchFamily="18" charset="0"/>
                <a:cs typeface="Times New Roman" panose="02020603050405020304" pitchFamily="18" charset="0"/>
              </a:rPr>
              <a:t> </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t>
            </a:r>
            <a:r>
              <a:rPr lang="ko-KR" altLang="en-US" sz="800" dirty="0">
                <a:solidFill>
                  <a:schemeClr val="tx1"/>
                </a:solidFill>
                <a:latin typeface="Times New Roman" panose="02020603050405020304" pitchFamily="18" charset="0"/>
                <a:cs typeface="Times New Roman" panose="02020603050405020304" pitchFamily="18" charset="0"/>
              </a:rPr>
              <a:t>혈관노화 표적 기반 신개념 동맥경화 치료제</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혈관노화 표적에 기반한 근본적인 치료제로 투약 횟수를 획기적으로 줄일 수 있고</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a:solidFill>
                  <a:schemeClr val="tx1"/>
                </a:solidFill>
                <a:latin typeface="Times New Roman" panose="02020603050405020304" pitchFamily="18" charset="0"/>
                <a:cs typeface="Times New Roman" panose="02020603050405020304" pitchFamily="18" charset="0"/>
              </a:rPr>
              <a:t>기존 치료제와 결이 다르므로 기존 치료제의 </a:t>
            </a:r>
            <a:r>
              <a:rPr lang="ko-KR" altLang="en-US" sz="800" dirty="0" err="1">
                <a:solidFill>
                  <a:schemeClr val="tx1"/>
                </a:solidFill>
                <a:latin typeface="Times New Roman" panose="02020603050405020304" pitchFamily="18" charset="0"/>
                <a:cs typeface="Times New Roman" panose="02020603050405020304" pitchFamily="18" charset="0"/>
              </a:rPr>
              <a:t>대체뿐만</a:t>
            </a:r>
            <a:r>
              <a:rPr lang="ko-KR" altLang="en-US" sz="800" dirty="0">
                <a:solidFill>
                  <a:schemeClr val="tx1"/>
                </a:solidFill>
                <a:latin typeface="Times New Roman" panose="02020603050405020304" pitchFamily="18" charset="0"/>
                <a:cs typeface="Times New Roman" panose="02020603050405020304" pitchFamily="18" charset="0"/>
              </a:rPr>
              <a:t> 아니라 보완 및 병용 등의 방식으로 활용될 수 있음</a:t>
            </a:r>
            <a:r>
              <a:rPr lang="en-US" altLang="ko-KR" sz="800" dirty="0">
                <a:solidFill>
                  <a:schemeClr val="tx1"/>
                </a:solidFill>
                <a:latin typeface="Times New Roman" panose="02020603050405020304" pitchFamily="18" charset="0"/>
                <a:cs typeface="Times New Roman" panose="02020603050405020304" pitchFamily="18" charset="0"/>
              </a:rPr>
              <a:t>.</a:t>
            </a:r>
          </a:p>
          <a:p>
            <a:pPr marL="172800" indent="-172800" algn="just">
              <a:lnSpc>
                <a:spcPts val="1200"/>
              </a:lnSpc>
            </a:pPr>
            <a:r>
              <a:rPr lang="en-US" altLang="ko-KR" sz="800" dirty="0">
                <a:solidFill>
                  <a:schemeClr val="tx1"/>
                </a:solidFill>
                <a:latin typeface="Times New Roman" panose="02020603050405020304" pitchFamily="18" charset="0"/>
                <a:cs typeface="Times New Roman" panose="02020603050405020304" pitchFamily="18" charset="0"/>
              </a:rPr>
              <a:t>     - </a:t>
            </a:r>
            <a:r>
              <a:rPr lang="ko-KR" altLang="en-US" sz="800" dirty="0">
                <a:solidFill>
                  <a:schemeClr val="tx1"/>
                </a:solidFill>
                <a:latin typeface="Times New Roman" panose="02020603050405020304" pitchFamily="18" charset="0"/>
                <a:cs typeface="Times New Roman" panose="02020603050405020304" pitchFamily="18" charset="0"/>
              </a:rPr>
              <a:t>다중표적 </a:t>
            </a:r>
            <a:r>
              <a:rPr lang="ko-KR" altLang="en-US" sz="800" dirty="0" err="1">
                <a:solidFill>
                  <a:schemeClr val="tx1"/>
                </a:solidFill>
                <a:latin typeface="Times New Roman" panose="02020603050405020304" pitchFamily="18" charset="0"/>
                <a:cs typeface="Times New Roman" panose="02020603050405020304" pitchFamily="18" charset="0"/>
              </a:rPr>
              <a:t>고효능</a:t>
            </a:r>
            <a:r>
              <a:rPr lang="ko-KR" altLang="en-US" sz="800" dirty="0">
                <a:solidFill>
                  <a:schemeClr val="tx1"/>
                </a:solidFill>
                <a:latin typeface="Times New Roman" panose="02020603050405020304" pitchFamily="18" charset="0"/>
                <a:cs typeface="Times New Roman" panose="02020603050405020304" pitchFamily="18" charset="0"/>
              </a:rPr>
              <a:t> 알츠하이머 치료제</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err="1">
                <a:solidFill>
                  <a:schemeClr val="tx1"/>
                </a:solidFill>
                <a:latin typeface="Times New Roman" panose="02020603050405020304" pitchFamily="18" charset="0"/>
                <a:cs typeface="Times New Roman" panose="02020603050405020304" pitchFamily="18" charset="0"/>
              </a:rPr>
              <a:t>아밀로이드</a:t>
            </a:r>
            <a:r>
              <a:rPr lang="ko-KR" altLang="en-US" sz="800" dirty="0">
                <a:solidFill>
                  <a:schemeClr val="tx1"/>
                </a:solidFill>
                <a:latin typeface="Times New Roman" panose="02020603050405020304" pitchFamily="18" charset="0"/>
                <a:cs typeface="Times New Roman" panose="02020603050405020304" pitchFamily="18" charset="0"/>
              </a:rPr>
              <a:t> 베타</a:t>
            </a:r>
            <a:r>
              <a:rPr lang="en-US" altLang="ko-KR" sz="800" dirty="0">
                <a:solidFill>
                  <a:schemeClr val="tx1"/>
                </a:solidFill>
                <a:latin typeface="Times New Roman" panose="02020603050405020304" pitchFamily="18" charset="0"/>
                <a:cs typeface="Times New Roman" panose="02020603050405020304" pitchFamily="18" charset="0"/>
              </a:rPr>
              <a:t>, </a:t>
            </a:r>
            <a:r>
              <a:rPr lang="ko-KR" altLang="en-US" sz="800" dirty="0" err="1">
                <a:solidFill>
                  <a:schemeClr val="tx1"/>
                </a:solidFill>
                <a:latin typeface="Times New Roman" panose="02020603050405020304" pitchFamily="18" charset="0"/>
                <a:cs typeface="Times New Roman" panose="02020603050405020304" pitchFamily="18" charset="0"/>
              </a:rPr>
              <a:t>타우</a:t>
            </a:r>
            <a:r>
              <a:rPr lang="ko-KR" altLang="en-US" sz="800" dirty="0">
                <a:solidFill>
                  <a:schemeClr val="tx1"/>
                </a:solidFill>
                <a:latin typeface="Times New Roman" panose="02020603050405020304" pitchFamily="18" charset="0"/>
                <a:cs typeface="Times New Roman" panose="02020603050405020304" pitchFamily="18" charset="0"/>
              </a:rPr>
              <a:t> 및 시냅스 독성 동시 표적을 통해 기존 치료제에 비해 더 높은 치료효과를 기대할 수 있음</a:t>
            </a:r>
            <a:r>
              <a:rPr lang="en-US" altLang="ko-KR" sz="800" dirty="0">
                <a:solidFill>
                  <a:schemeClr val="tx1"/>
                </a:solidFill>
                <a:latin typeface="Times New Roman" panose="02020603050405020304" pitchFamily="18" charset="0"/>
                <a:cs typeface="Times New Roman" panose="02020603050405020304" pitchFamily="18" charset="0"/>
              </a:rPr>
              <a:t>.</a:t>
            </a:r>
          </a:p>
        </p:txBody>
      </p:sp>
      <p:cxnSp>
        <p:nvCxnSpPr>
          <p:cNvPr id="3" name="직선 연결선 2"/>
          <p:cNvCxnSpPr/>
          <p:nvPr/>
        </p:nvCxnSpPr>
        <p:spPr>
          <a:xfrm>
            <a:off x="291310" y="1233211"/>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334596" y="2793700"/>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44" name="직선 연결선 43"/>
          <p:cNvCxnSpPr/>
          <p:nvPr/>
        </p:nvCxnSpPr>
        <p:spPr>
          <a:xfrm>
            <a:off x="587316" y="3123844"/>
            <a:ext cx="5952260" cy="0"/>
          </a:xfrm>
          <a:prstGeom prst="line">
            <a:avLst/>
          </a:prstGeom>
          <a:ln w="63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9" name="직사각형 38">
            <a:extLst>
              <a:ext uri="{FF2B5EF4-FFF2-40B4-BE49-F238E27FC236}">
                <a16:creationId xmlns:a16="http://schemas.microsoft.com/office/drawing/2014/main" id="{82798CA1-5EE3-E625-3B32-22F10C7BEC53}"/>
              </a:ext>
            </a:extLst>
          </p:cNvPr>
          <p:cNvSpPr/>
          <p:nvPr/>
        </p:nvSpPr>
        <p:spPr>
          <a:xfrm>
            <a:off x="404198" y="6804248"/>
            <a:ext cx="2276182" cy="28803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t"/>
          <a:lstStyle>
            <a:defPPr>
              <a:defRPr lang="ko-KR"/>
            </a:defPPr>
            <a:lvl1pPr algn="l" rtl="0" fontAlgn="base" latinLnBrk="1">
              <a:spcBef>
                <a:spcPct val="0"/>
              </a:spcBef>
              <a:spcAft>
                <a:spcPct val="0"/>
              </a:spcAft>
              <a:defRPr kumimoji="1" kern="1200">
                <a:solidFill>
                  <a:schemeClr val="lt1"/>
                </a:solidFill>
                <a:latin typeface="+mn-lt"/>
                <a:ea typeface="+mn-ea"/>
                <a:cs typeface="+mn-cs"/>
              </a:defRPr>
            </a:lvl1pPr>
            <a:lvl2pPr marL="457200" algn="l" rtl="0" fontAlgn="base" latinLnBrk="1">
              <a:spcBef>
                <a:spcPct val="0"/>
              </a:spcBef>
              <a:spcAft>
                <a:spcPct val="0"/>
              </a:spcAft>
              <a:defRPr kumimoji="1" kern="1200">
                <a:solidFill>
                  <a:schemeClr val="lt1"/>
                </a:solidFill>
                <a:latin typeface="+mn-lt"/>
                <a:ea typeface="+mn-ea"/>
                <a:cs typeface="+mn-cs"/>
              </a:defRPr>
            </a:lvl2pPr>
            <a:lvl3pPr marL="914400" algn="l" rtl="0" fontAlgn="base" latinLnBrk="1">
              <a:spcBef>
                <a:spcPct val="0"/>
              </a:spcBef>
              <a:spcAft>
                <a:spcPct val="0"/>
              </a:spcAft>
              <a:defRPr kumimoji="1" kern="1200">
                <a:solidFill>
                  <a:schemeClr val="lt1"/>
                </a:solidFill>
                <a:latin typeface="+mn-lt"/>
                <a:ea typeface="+mn-ea"/>
                <a:cs typeface="+mn-cs"/>
              </a:defRPr>
            </a:lvl3pPr>
            <a:lvl4pPr marL="1371600" algn="l" rtl="0" fontAlgn="base" latinLnBrk="1">
              <a:spcBef>
                <a:spcPct val="0"/>
              </a:spcBef>
              <a:spcAft>
                <a:spcPct val="0"/>
              </a:spcAft>
              <a:defRPr kumimoji="1" kern="1200">
                <a:solidFill>
                  <a:schemeClr val="lt1"/>
                </a:solidFill>
                <a:latin typeface="+mn-lt"/>
                <a:ea typeface="+mn-ea"/>
                <a:cs typeface="+mn-cs"/>
              </a:defRPr>
            </a:lvl4pPr>
            <a:lvl5pPr marL="1828800" algn="l" rtl="0" fontAlgn="base" latinLnBrk="1">
              <a:spcBef>
                <a:spcPct val="0"/>
              </a:spcBef>
              <a:spcAft>
                <a:spcPct val="0"/>
              </a:spcAft>
              <a:defRPr kumimoji="1" kern="1200">
                <a:solidFill>
                  <a:schemeClr val="lt1"/>
                </a:solidFill>
                <a:latin typeface="+mn-lt"/>
                <a:ea typeface="+mn-ea"/>
                <a:cs typeface="+mn-cs"/>
              </a:defRPr>
            </a:lvl5pPr>
            <a:lvl6pPr marL="2286000" algn="l" defTabSz="914400" rtl="0" eaLnBrk="1" latinLnBrk="1" hangingPunct="1">
              <a:defRPr kumimoji="1" kern="1200">
                <a:solidFill>
                  <a:schemeClr val="lt1"/>
                </a:solidFill>
                <a:latin typeface="+mn-lt"/>
                <a:ea typeface="+mn-ea"/>
                <a:cs typeface="+mn-cs"/>
              </a:defRPr>
            </a:lvl6pPr>
            <a:lvl7pPr marL="2743200" algn="l" defTabSz="914400" rtl="0" eaLnBrk="1" latinLnBrk="1" hangingPunct="1">
              <a:defRPr kumimoji="1" kern="1200">
                <a:solidFill>
                  <a:schemeClr val="lt1"/>
                </a:solidFill>
                <a:latin typeface="+mn-lt"/>
                <a:ea typeface="+mn-ea"/>
                <a:cs typeface="+mn-cs"/>
              </a:defRPr>
            </a:lvl7pPr>
            <a:lvl8pPr marL="3200400" algn="l" defTabSz="914400" rtl="0" eaLnBrk="1" latinLnBrk="1" hangingPunct="1">
              <a:defRPr kumimoji="1" kern="1200">
                <a:solidFill>
                  <a:schemeClr val="lt1"/>
                </a:solidFill>
                <a:latin typeface="+mn-lt"/>
                <a:ea typeface="+mn-ea"/>
                <a:cs typeface="+mn-cs"/>
              </a:defRPr>
            </a:lvl8pPr>
            <a:lvl9pPr marL="3657600" algn="l" defTabSz="914400" rtl="0" eaLnBrk="1" latinLnBrk="1" hangingPunct="1">
              <a:defRPr kumimoji="1" kern="1200">
                <a:solidFill>
                  <a:schemeClr val="lt1"/>
                </a:solidFill>
                <a:latin typeface="+mn-lt"/>
                <a:ea typeface="+mn-ea"/>
                <a:cs typeface="+mn-cs"/>
              </a:defRPr>
            </a:lvl9pPr>
          </a:lstStyle>
          <a:p>
            <a:pPr lvl="0" algn="just">
              <a:lnSpc>
                <a:spcPts val="1200"/>
              </a:lnSpc>
              <a:defRPr/>
            </a:pPr>
            <a:r>
              <a:rPr lang="en-US" altLang="ko-KR" sz="1100" b="1" dirty="0">
                <a:solidFill>
                  <a:schemeClr val="tx1"/>
                </a:solidFill>
                <a:latin typeface="+mn-ea"/>
                <a:cs typeface="Times New Roman" panose="02020603050405020304" pitchFamily="18" charset="0"/>
              </a:rPr>
              <a:t>[</a:t>
            </a:r>
            <a:r>
              <a:rPr lang="ko-KR" altLang="en-US" sz="1100" b="1" dirty="0">
                <a:solidFill>
                  <a:schemeClr val="tx1"/>
                </a:solidFill>
                <a:latin typeface="+mn-ea"/>
                <a:cs typeface="Times New Roman" panose="02020603050405020304" pitchFamily="18" charset="0"/>
              </a:rPr>
              <a:t>주요 지적재산권</a:t>
            </a:r>
            <a:r>
              <a:rPr lang="en-US" altLang="ko-KR" sz="1100" b="1" dirty="0">
                <a:solidFill>
                  <a:schemeClr val="tx1"/>
                </a:solidFill>
                <a:latin typeface="+mn-ea"/>
                <a:cs typeface="Times New Roman" panose="02020603050405020304" pitchFamily="18" charset="0"/>
              </a:rPr>
              <a:t>]</a:t>
            </a:r>
            <a:endParaRPr lang="ko-KR" altLang="en-US" sz="1100" b="1" dirty="0">
              <a:solidFill>
                <a:schemeClr val="tx1"/>
              </a:solidFill>
              <a:latin typeface="+mn-ea"/>
              <a:cs typeface="Times New Roman" panose="02020603050405020304" pitchFamily="18" charset="0"/>
            </a:endParaRPr>
          </a:p>
        </p:txBody>
      </p:sp>
      <p:graphicFrame>
        <p:nvGraphicFramePr>
          <p:cNvPr id="40" name="표 39">
            <a:extLst>
              <a:ext uri="{FF2B5EF4-FFF2-40B4-BE49-F238E27FC236}">
                <a16:creationId xmlns:a16="http://schemas.microsoft.com/office/drawing/2014/main" id="{4471C5F3-45FB-D451-216C-C958A2CE3D3F}"/>
              </a:ext>
            </a:extLst>
          </p:cNvPr>
          <p:cNvGraphicFramePr>
            <a:graphicFrameLocks noGrp="1"/>
          </p:cNvGraphicFramePr>
          <p:nvPr>
            <p:extLst>
              <p:ext uri="{D42A27DB-BD31-4B8C-83A1-F6EECF244321}">
                <p14:modId xmlns:p14="http://schemas.microsoft.com/office/powerpoint/2010/main" val="4063205880"/>
              </p:ext>
            </p:extLst>
          </p:nvPr>
        </p:nvGraphicFramePr>
        <p:xfrm>
          <a:off x="463083" y="7092280"/>
          <a:ext cx="5916951" cy="1788393"/>
        </p:xfrm>
        <a:graphic>
          <a:graphicData uri="http://schemas.openxmlformats.org/drawingml/2006/table">
            <a:tbl>
              <a:tblPr firstRow="1" bandRow="1">
                <a:tableStyleId>{2D5ABB26-0587-4C30-8999-92F81FD0307C}</a:tableStyleId>
              </a:tblPr>
              <a:tblGrid>
                <a:gridCol w="850648">
                  <a:extLst>
                    <a:ext uri="{9D8B030D-6E8A-4147-A177-3AD203B41FA5}">
                      <a16:colId xmlns:a16="http://schemas.microsoft.com/office/drawing/2014/main" val="20000"/>
                    </a:ext>
                  </a:extLst>
                </a:gridCol>
                <a:gridCol w="936104">
                  <a:extLst>
                    <a:ext uri="{9D8B030D-6E8A-4147-A177-3AD203B41FA5}">
                      <a16:colId xmlns:a16="http://schemas.microsoft.com/office/drawing/2014/main" val="2667497010"/>
                    </a:ext>
                  </a:extLst>
                </a:gridCol>
                <a:gridCol w="4130199">
                  <a:extLst>
                    <a:ext uri="{9D8B030D-6E8A-4147-A177-3AD203B41FA5}">
                      <a16:colId xmlns:a16="http://schemas.microsoft.com/office/drawing/2014/main" val="20001"/>
                    </a:ext>
                  </a:extLst>
                </a:gridCol>
              </a:tblGrid>
              <a:tr h="143316">
                <a:tc>
                  <a:txBody>
                    <a:bodyPr/>
                    <a:lstStyle/>
                    <a:p>
                      <a:pPr algn="ctr">
                        <a:lnSpc>
                          <a:spcPts val="1200"/>
                        </a:lnSpc>
                        <a:spcBef>
                          <a:spcPts val="300"/>
                        </a:spcBef>
                        <a:spcAft>
                          <a:spcPts val="0"/>
                        </a:spcAft>
                        <a:tabLst>
                          <a:tab pos="508000" algn="l"/>
                        </a:tabLst>
                      </a:pPr>
                      <a:r>
                        <a:rPr lang="ko-KR" altLang="en-US" sz="800" b="1" dirty="0">
                          <a:solidFill>
                            <a:schemeClr val="tx1"/>
                          </a:solidFill>
                          <a:latin typeface="Times New Roman" panose="02020603050405020304" pitchFamily="18" charset="0"/>
                          <a:ea typeface="+mn-ea"/>
                          <a:cs typeface="Times New Roman" panose="02020603050405020304" pitchFamily="18" charset="0"/>
                        </a:rPr>
                        <a:t>특허 </a:t>
                      </a:r>
                      <a:r>
                        <a:rPr lang="en-US" altLang="ko-KR" sz="800" b="1" dirty="0">
                          <a:solidFill>
                            <a:schemeClr val="tx1"/>
                          </a:solidFill>
                          <a:latin typeface="Times New Roman" panose="02020603050405020304" pitchFamily="18" charset="0"/>
                          <a:ea typeface="+mn-ea"/>
                          <a:cs typeface="Times New Roman" panose="02020603050405020304" pitchFamily="18" charset="0"/>
                        </a:rPr>
                        <a:t>(</a:t>
                      </a:r>
                      <a:r>
                        <a:rPr lang="ko-KR" altLang="en-US" sz="800" b="1" dirty="0">
                          <a:solidFill>
                            <a:schemeClr val="tx1"/>
                          </a:solidFill>
                          <a:latin typeface="Times New Roman" panose="02020603050405020304" pitchFamily="18" charset="0"/>
                          <a:ea typeface="+mn-ea"/>
                          <a:cs typeface="Times New Roman" panose="02020603050405020304" pitchFamily="18" charset="0"/>
                        </a:rPr>
                        <a:t>등록</a:t>
                      </a:r>
                      <a:r>
                        <a:rPr lang="en-US" altLang="ko-KR" sz="800" b="1" dirty="0">
                          <a:solidFill>
                            <a:schemeClr val="tx1"/>
                          </a:solidFill>
                          <a:latin typeface="Times New Roman" panose="02020603050405020304" pitchFamily="18" charset="0"/>
                          <a:ea typeface="+mn-ea"/>
                          <a:cs typeface="Times New Roman" panose="02020603050405020304" pitchFamily="18" charset="0"/>
                        </a:rPr>
                        <a:t>/</a:t>
                      </a:r>
                      <a:r>
                        <a:rPr lang="ko-KR" altLang="en-US" sz="800" b="1" dirty="0">
                          <a:solidFill>
                            <a:schemeClr val="tx1"/>
                          </a:solidFill>
                          <a:latin typeface="Times New Roman" panose="02020603050405020304" pitchFamily="18" charset="0"/>
                          <a:ea typeface="+mn-ea"/>
                          <a:cs typeface="Times New Roman" panose="02020603050405020304" pitchFamily="18" charset="0"/>
                        </a:rPr>
                        <a:t>출원</a:t>
                      </a:r>
                      <a:r>
                        <a:rPr lang="en-US" altLang="ko-KR" sz="800" b="1" dirty="0">
                          <a:solidFill>
                            <a:schemeClr val="tx1"/>
                          </a:solidFill>
                          <a:latin typeface="Times New Roman" panose="02020603050405020304" pitchFamily="18" charset="0"/>
                          <a:ea typeface="+mn-ea"/>
                          <a:cs typeface="Times New Roman" panose="02020603050405020304" pitchFamily="18" charset="0"/>
                        </a:rPr>
                        <a:t>)</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ctr">
                        <a:lnSpc>
                          <a:spcPts val="1200"/>
                        </a:lnSpc>
                        <a:spcAft>
                          <a:spcPts val="300"/>
                        </a:spcAft>
                        <a:buFont typeface="Arial" pitchFamily="34" charset="0"/>
                        <a:buNone/>
                        <a:tabLst>
                          <a:tab pos="508000" algn="l"/>
                        </a:tabLst>
                      </a:pPr>
                      <a:r>
                        <a:rPr lang="ko-KR" altLang="en-US" sz="800" b="1" dirty="0">
                          <a:solidFill>
                            <a:schemeClr val="tx1"/>
                          </a:solidFill>
                          <a:latin typeface="Times New Roman" panose="02020603050405020304" pitchFamily="18" charset="0"/>
                          <a:ea typeface="+mn-ea"/>
                          <a:cs typeface="Times New Roman" panose="02020603050405020304" pitchFamily="18" charset="0"/>
                        </a:rPr>
                        <a:t>번호</a:t>
                      </a:r>
                      <a:r>
                        <a:rPr lang="en-US" altLang="ko-KR" sz="800" b="1" dirty="0">
                          <a:solidFill>
                            <a:schemeClr val="tx1"/>
                          </a:solidFill>
                          <a:latin typeface="Times New Roman" panose="02020603050405020304" pitchFamily="18" charset="0"/>
                          <a:ea typeface="+mn-ea"/>
                          <a:cs typeface="Times New Roman" panose="02020603050405020304" pitchFamily="18" charset="0"/>
                        </a:rPr>
                        <a:t>.</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0" indent="0" algn="ctr">
                        <a:lnSpc>
                          <a:spcPts val="1200"/>
                        </a:lnSpc>
                        <a:spcAft>
                          <a:spcPts val="300"/>
                        </a:spcAft>
                        <a:buFont typeface="Arial" pitchFamily="34" charset="0"/>
                        <a:buNone/>
                        <a:tabLst>
                          <a:tab pos="508000" algn="l"/>
                        </a:tabLst>
                      </a:pPr>
                      <a:r>
                        <a:rPr lang="ko-KR" altLang="en-US" sz="800" b="1" dirty="0">
                          <a:solidFill>
                            <a:schemeClr val="tx1"/>
                          </a:solidFill>
                          <a:latin typeface="Times New Roman" panose="02020603050405020304" pitchFamily="18" charset="0"/>
                          <a:cs typeface="Times New Roman" panose="02020603050405020304" pitchFamily="18" charset="0"/>
                        </a:rPr>
                        <a:t>지식재산권 </a:t>
                      </a:r>
                      <a:r>
                        <a:rPr lang="en-US" altLang="ko-KR" sz="800" b="1" dirty="0">
                          <a:solidFill>
                            <a:schemeClr val="tx1"/>
                          </a:solidFill>
                          <a:latin typeface="Times New Roman" panose="02020603050405020304" pitchFamily="18" charset="0"/>
                          <a:cs typeface="Times New Roman" panose="02020603050405020304" pitchFamily="18" charset="0"/>
                        </a:rPr>
                        <a:t>(</a:t>
                      </a:r>
                      <a:r>
                        <a:rPr lang="ko-KR" altLang="en-US" sz="800" b="1" dirty="0">
                          <a:solidFill>
                            <a:schemeClr val="tx1"/>
                          </a:solidFill>
                          <a:latin typeface="Times New Roman" panose="02020603050405020304" pitchFamily="18" charset="0"/>
                          <a:cs typeface="Times New Roman" panose="02020603050405020304" pitchFamily="18" charset="0"/>
                        </a:rPr>
                        <a:t>특허</a:t>
                      </a:r>
                      <a:r>
                        <a:rPr lang="en-US" altLang="ko-KR" sz="800" b="1" dirty="0">
                          <a:solidFill>
                            <a:schemeClr val="tx1"/>
                          </a:solidFill>
                          <a:latin typeface="Times New Roman" panose="02020603050405020304" pitchFamily="18" charset="0"/>
                          <a:cs typeface="Times New Roman" panose="02020603050405020304" pitchFamily="18" charset="0"/>
                        </a:rPr>
                        <a:t>) </a:t>
                      </a:r>
                      <a:r>
                        <a:rPr lang="ko-KR" altLang="en-US" sz="800" b="1" dirty="0">
                          <a:solidFill>
                            <a:schemeClr val="tx1"/>
                          </a:solidFill>
                          <a:latin typeface="Times New Roman" panose="02020603050405020304" pitchFamily="18" charset="0"/>
                          <a:cs typeface="Times New Roman" panose="02020603050405020304" pitchFamily="18" charset="0"/>
                        </a:rPr>
                        <a:t>명칭</a:t>
                      </a:r>
                      <a:endParaRPr lang="ko-KR" sz="800" b="1"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등록</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10-1717709</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90500" indent="-171450">
                        <a:lnSpc>
                          <a:spcPct val="100000"/>
                        </a:lnSpc>
                        <a:spcAft>
                          <a:spcPts val="300"/>
                        </a:spcAft>
                        <a:buFont typeface="Arial" pitchFamily="34" charset="0"/>
                        <a:buChar char="•"/>
                        <a:tabLst>
                          <a:tab pos="508000" algn="l"/>
                        </a:tabLst>
                      </a:pPr>
                      <a:r>
                        <a:rPr lang="ko-KR" altLang="en-US" sz="700" dirty="0" err="1">
                          <a:solidFill>
                            <a:schemeClr val="tx1"/>
                          </a:solidFill>
                          <a:latin typeface="Times New Roman" panose="02020603050405020304" pitchFamily="18" charset="0"/>
                          <a:cs typeface="Times New Roman" panose="02020603050405020304" pitchFamily="18" charset="0"/>
                        </a:rPr>
                        <a:t>알츠하이머성</a:t>
                      </a:r>
                      <a:r>
                        <a:rPr lang="en-US" altLang="ko-KR" sz="700" dirty="0">
                          <a:solidFill>
                            <a:schemeClr val="tx1"/>
                          </a:solidFill>
                          <a:latin typeface="Times New Roman" panose="02020603050405020304" pitchFamily="18" charset="0"/>
                          <a:cs typeface="Times New Roman" panose="02020603050405020304" pitchFamily="18" charset="0"/>
                        </a:rPr>
                        <a:t> </a:t>
                      </a:r>
                      <a:r>
                        <a:rPr lang="ko-KR" altLang="en-US" sz="700" dirty="0">
                          <a:solidFill>
                            <a:schemeClr val="tx1"/>
                          </a:solidFill>
                          <a:latin typeface="Times New Roman" panose="02020603050405020304" pitchFamily="18" charset="0"/>
                          <a:cs typeface="Times New Roman" panose="02020603050405020304" pitchFamily="18" charset="0"/>
                        </a:rPr>
                        <a:t>치매 원인단백질의 조절제로서의 </a:t>
                      </a:r>
                      <a:r>
                        <a:rPr lang="ko-KR" altLang="en-US" sz="700" dirty="0" err="1">
                          <a:solidFill>
                            <a:schemeClr val="tx1"/>
                          </a:solidFill>
                          <a:latin typeface="Times New Roman" panose="02020603050405020304" pitchFamily="18" charset="0"/>
                          <a:cs typeface="Times New Roman" panose="02020603050405020304" pitchFamily="18" charset="0"/>
                        </a:rPr>
                        <a:t>사이코사포닌</a:t>
                      </a:r>
                      <a:r>
                        <a:rPr lang="ko-KR" altLang="en-US" sz="700" dirty="0">
                          <a:solidFill>
                            <a:schemeClr val="tx1"/>
                          </a:solidFill>
                          <a:latin typeface="Times New Roman" panose="02020603050405020304" pitchFamily="18" charset="0"/>
                          <a:cs typeface="Times New Roman" panose="02020603050405020304" pitchFamily="18" charset="0"/>
                        </a:rPr>
                        <a:t> </a:t>
                      </a:r>
                      <a:r>
                        <a:rPr lang="en-US" altLang="ko-KR" sz="700" dirty="0">
                          <a:solidFill>
                            <a:schemeClr val="tx1"/>
                          </a:solidFill>
                          <a:latin typeface="Times New Roman" panose="02020603050405020304" pitchFamily="18" charset="0"/>
                          <a:cs typeface="Times New Roman" panose="02020603050405020304" pitchFamily="18" charset="0"/>
                        </a:rPr>
                        <a:t>C</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1636472"/>
                  </a:ext>
                </a:extLst>
              </a:tr>
              <a:tr h="262882">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등록</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10-2919453</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90500" indent="-171450">
                        <a:lnSpc>
                          <a:spcPct val="100000"/>
                        </a:lnSpc>
                        <a:spcAft>
                          <a:spcPts val="300"/>
                        </a:spcAft>
                        <a:buFont typeface="Arial" pitchFamily="34" charset="0"/>
                        <a:buChar char="•"/>
                        <a:tabLst>
                          <a:tab pos="508000" algn="l"/>
                        </a:tabLst>
                      </a:pPr>
                      <a:r>
                        <a:rPr lang="ko-KR" altLang="en-US" sz="700" dirty="0">
                          <a:solidFill>
                            <a:schemeClr val="tx1"/>
                          </a:solidFill>
                          <a:latin typeface="Times New Roman" panose="02020603050405020304" pitchFamily="18" charset="0"/>
                          <a:cs typeface="Times New Roman" panose="02020603050405020304" pitchFamily="18" charset="0"/>
                        </a:rPr>
                        <a:t>동맥경화 치료 또는 예방용 </a:t>
                      </a:r>
                      <a:r>
                        <a:rPr lang="ko-KR" altLang="en-US" sz="700" dirty="0" err="1">
                          <a:solidFill>
                            <a:schemeClr val="tx1"/>
                          </a:solidFill>
                          <a:latin typeface="Times New Roman" panose="02020603050405020304" pitchFamily="18" charset="0"/>
                          <a:cs typeface="Times New Roman" panose="02020603050405020304" pitchFamily="18" charset="0"/>
                        </a:rPr>
                        <a:t>조성물로서의</a:t>
                      </a:r>
                      <a:r>
                        <a:rPr lang="ko-KR" altLang="en-US" sz="700" dirty="0">
                          <a:solidFill>
                            <a:schemeClr val="tx1"/>
                          </a:solidFill>
                          <a:latin typeface="Times New Roman" panose="02020603050405020304" pitchFamily="18" charset="0"/>
                          <a:cs typeface="Times New Roman" panose="02020603050405020304" pitchFamily="18" charset="0"/>
                        </a:rPr>
                        <a:t> </a:t>
                      </a:r>
                      <a:r>
                        <a:rPr lang="ko-KR" altLang="en-US" sz="700" dirty="0" err="1">
                          <a:solidFill>
                            <a:schemeClr val="tx1"/>
                          </a:solidFill>
                          <a:latin typeface="Times New Roman" panose="02020603050405020304" pitchFamily="18" charset="0"/>
                          <a:cs typeface="Times New Roman" panose="02020603050405020304" pitchFamily="18" charset="0"/>
                        </a:rPr>
                        <a:t>사이코사포닌</a:t>
                      </a:r>
                      <a:r>
                        <a:rPr lang="ko-KR" altLang="en-US" sz="700" dirty="0">
                          <a:solidFill>
                            <a:schemeClr val="tx1"/>
                          </a:solidFill>
                          <a:latin typeface="Times New Roman" panose="02020603050405020304" pitchFamily="18" charset="0"/>
                          <a:cs typeface="Times New Roman" panose="02020603050405020304" pitchFamily="18" charset="0"/>
                        </a:rPr>
                        <a:t> </a:t>
                      </a:r>
                      <a:r>
                        <a:rPr lang="en-US" altLang="ko-KR" sz="700" dirty="0">
                          <a:solidFill>
                            <a:schemeClr val="tx1"/>
                          </a:solidFill>
                          <a:latin typeface="Times New Roman" panose="02020603050405020304" pitchFamily="18" charset="0"/>
                          <a:cs typeface="Times New Roman" panose="02020603050405020304" pitchFamily="18" charset="0"/>
                        </a:rPr>
                        <a:t>C</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08908351"/>
                  </a:ext>
                </a:extLst>
              </a:tr>
              <a:tr h="20895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등록</a:t>
                      </a:r>
                      <a:endParaRPr lang="ko-KR"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ea typeface="+mn-ea"/>
                          <a:cs typeface="Times New Roman" panose="02020603050405020304" pitchFamily="18" charset="0"/>
                        </a:rPr>
                        <a:t>7837595</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ja-JP" altLang="en-US" sz="700" dirty="0">
                          <a:latin typeface="Times New Roman" panose="02020603050405020304" pitchFamily="18" charset="0"/>
                          <a:cs typeface="Times New Roman" panose="02020603050405020304" pitchFamily="18" charset="0"/>
                        </a:rPr>
                        <a:t>動脈硬化を含む老化関連血管疾患の治療又は予防用組成物としてのサイコサポニンＣ</a:t>
                      </a: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5427298"/>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출원</a:t>
                      </a:r>
                      <a:endParaRPr lang="en-US"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18/844,658</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SAIKOSAPONIN C AS COMPOSITION FOR TREATING OR PREVENTING AGE RELATED VASCULAR DISEASES INCLUDING ARTERIOSCLEROSIS</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2909263"/>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출원</a:t>
                      </a:r>
                      <a:endParaRPr lang="en-US"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23767099.7</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SAIKOSAPONIN C AS COMPOSITION FOR TREATING OR PREVENTING VASCULAR DISEASES INCLUDING ARTERIOSCLEROSIS</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09956341"/>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출원</a:t>
                      </a:r>
                      <a:endParaRPr lang="en-US"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cs typeface="Times New Roman" panose="02020603050405020304" pitchFamily="18" charset="0"/>
                        </a:rPr>
                        <a:t>202380025650.9</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zh-CN" altLang="en-US" sz="700" kern="1200" dirty="0">
                          <a:solidFill>
                            <a:schemeClr val="tx1"/>
                          </a:solidFill>
                          <a:effectLst/>
                          <a:latin typeface="Times New Roman" panose="02020603050405020304" pitchFamily="18" charset="0"/>
                          <a:ea typeface="+mn-ea"/>
                          <a:cs typeface="Times New Roman" panose="02020603050405020304" pitchFamily="18" charset="0"/>
                        </a:rPr>
                        <a:t>作为用于治疗或预防包括动脉硬化在内的老化性血管疾病的组合物的柴胡皂苷</a:t>
                      </a:r>
                      <a:r>
                        <a:rPr lang="en-US" altLang="zh-CN" sz="700" kern="1200" dirty="0">
                          <a:solidFill>
                            <a:schemeClr val="tx1"/>
                          </a:solidFill>
                          <a:effectLst/>
                          <a:latin typeface="Times New Roman" panose="02020603050405020304" pitchFamily="18" charset="0"/>
                          <a:ea typeface="+mn-ea"/>
                          <a:cs typeface="Times New Roman" panose="02020603050405020304" pitchFamily="18" charset="0"/>
                        </a:rPr>
                        <a:t>C</a:t>
                      </a:r>
                      <a:endParaRPr lang="zh-CN" altLang="en-US" sz="700" kern="1200" dirty="0">
                        <a:solidFill>
                          <a:schemeClr val="tx1"/>
                        </a:solidFill>
                        <a:effectLst/>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66153214"/>
                  </a:ext>
                </a:extLst>
              </a:tr>
              <a:tr h="143316">
                <a:tc>
                  <a:txBody>
                    <a:bodyPr/>
                    <a:lstStyle/>
                    <a:p>
                      <a:pPr marL="0" marR="0" lvl="0" indent="0" algn="ctr" defTabSz="914400" rtl="0" eaLnBrk="1" fontAlgn="auto" latinLnBrk="1" hangingPunct="1">
                        <a:lnSpc>
                          <a:spcPct val="100000"/>
                        </a:lnSpc>
                        <a:spcBef>
                          <a:spcPts val="300"/>
                        </a:spcBef>
                        <a:spcAft>
                          <a:spcPts val="0"/>
                        </a:spcAft>
                        <a:buClrTx/>
                        <a:buSzTx/>
                        <a:buFontTx/>
                        <a:buNone/>
                        <a:tabLst>
                          <a:tab pos="508000" algn="l"/>
                        </a:tabLst>
                        <a:defRPr/>
                      </a:pPr>
                      <a:r>
                        <a:rPr lang="ko-KR" altLang="en-US" sz="700" b="1" kern="1200" dirty="0">
                          <a:solidFill>
                            <a:schemeClr val="tx1"/>
                          </a:solidFill>
                          <a:latin typeface="Times New Roman" panose="02020603050405020304" pitchFamily="18" charset="0"/>
                          <a:ea typeface="+mn-ea"/>
                          <a:cs typeface="Times New Roman" panose="02020603050405020304" pitchFamily="18" charset="0"/>
                        </a:rPr>
                        <a:t>출원</a:t>
                      </a:r>
                      <a:endParaRPr lang="en-US" altLang="ko-KR" sz="700" b="1" kern="12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 indent="0" algn="ctr">
                        <a:lnSpc>
                          <a:spcPct val="100000"/>
                        </a:lnSpc>
                        <a:spcAft>
                          <a:spcPts val="300"/>
                        </a:spcAft>
                        <a:buFont typeface="Arial" pitchFamily="34" charset="0"/>
                        <a:buNone/>
                        <a:tabLst>
                          <a:tab pos="508000" algn="l"/>
                        </a:tabLst>
                      </a:pPr>
                      <a:r>
                        <a:rPr lang="en-US" altLang="ko-KR" sz="700" dirty="0">
                          <a:solidFill>
                            <a:schemeClr val="tx1"/>
                          </a:solidFill>
                          <a:latin typeface="Times New Roman" panose="02020603050405020304" pitchFamily="18" charset="0"/>
                          <a:ea typeface="+mn-ea"/>
                          <a:cs typeface="Times New Roman" panose="02020603050405020304" pitchFamily="18" charset="0"/>
                        </a:rPr>
                        <a:t>10-2025-0153843</a:t>
                      </a:r>
                      <a:endParaRPr lang="ko-KR"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71450" indent="-171450" fontAlgn="base" latinLnBrk="0">
                        <a:buFont typeface="Arial" panose="020B0604020202020204" pitchFamily="34" charset="0"/>
                        <a:buChar char="•"/>
                      </a:pPr>
                      <a:r>
                        <a:rPr lang="ko-KR" altLang="en-US" sz="700" kern="1200" dirty="0">
                          <a:solidFill>
                            <a:schemeClr val="tx1"/>
                          </a:solidFill>
                          <a:effectLst/>
                          <a:latin typeface="Times New Roman" panose="02020603050405020304" pitchFamily="18" charset="0"/>
                          <a:ea typeface="+mn-ea"/>
                          <a:cs typeface="Times New Roman" panose="02020603050405020304" pitchFamily="18" charset="0"/>
                        </a:rPr>
                        <a:t>신규</a:t>
                      </a:r>
                      <a:r>
                        <a:rPr lang="en-US" altLang="ko-KR" sz="700" kern="1200" dirty="0">
                          <a:solidFill>
                            <a:schemeClr val="tx1"/>
                          </a:solidFill>
                          <a:effectLst/>
                          <a:latin typeface="Times New Roman" panose="02020603050405020304" pitchFamily="18" charset="0"/>
                          <a:ea typeface="+mn-ea"/>
                          <a:cs typeface="Times New Roman" panose="02020603050405020304" pitchFamily="18" charset="0"/>
                        </a:rPr>
                        <a:t> </a:t>
                      </a:r>
                      <a:r>
                        <a:rPr lang="ko-KR" altLang="en-US" sz="700" kern="1200" dirty="0">
                          <a:solidFill>
                            <a:schemeClr val="tx1"/>
                          </a:solidFill>
                          <a:effectLst/>
                          <a:latin typeface="Times New Roman" panose="02020603050405020304" pitchFamily="18" charset="0"/>
                          <a:ea typeface="+mn-ea"/>
                          <a:cs typeface="Times New Roman" panose="02020603050405020304" pitchFamily="18" charset="0"/>
                        </a:rPr>
                        <a:t>화합물 및 이의 약학 </a:t>
                      </a:r>
                      <a:r>
                        <a:rPr lang="ko-KR" altLang="en-US" sz="700" kern="1200" dirty="0" err="1">
                          <a:solidFill>
                            <a:schemeClr val="tx1"/>
                          </a:solidFill>
                          <a:effectLst/>
                          <a:latin typeface="Times New Roman" panose="02020603050405020304" pitchFamily="18" charset="0"/>
                          <a:ea typeface="+mn-ea"/>
                          <a:cs typeface="Times New Roman" panose="02020603050405020304" pitchFamily="18" charset="0"/>
                        </a:rPr>
                        <a:t>조성물</a:t>
                      </a:r>
                      <a:endParaRPr lang="ko-KR" altLang="en-US" sz="700" dirty="0">
                        <a:solidFill>
                          <a:schemeClr val="tx1"/>
                        </a:solidFill>
                        <a:latin typeface="Times New Roman" panose="02020603050405020304" pitchFamily="18" charset="0"/>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60325450"/>
                  </a:ext>
                </a:extLst>
              </a:tr>
            </a:tbl>
          </a:graphicData>
        </a:graphic>
      </p:graphicFrame>
      <p:sp>
        <p:nvSpPr>
          <p:cNvPr id="9" name="TextBox 8">
            <a:extLst>
              <a:ext uri="{FF2B5EF4-FFF2-40B4-BE49-F238E27FC236}">
                <a16:creationId xmlns:a16="http://schemas.microsoft.com/office/drawing/2014/main" id="{72A2D35B-E10D-A5F6-EC1D-C86A563C6661}"/>
              </a:ext>
            </a:extLst>
          </p:cNvPr>
          <p:cNvSpPr txBox="1"/>
          <p:nvPr/>
        </p:nvSpPr>
        <p:spPr>
          <a:xfrm>
            <a:off x="892312" y="4710497"/>
            <a:ext cx="5112568" cy="230832"/>
          </a:xfrm>
          <a:prstGeom prst="rect">
            <a:avLst/>
          </a:prstGeom>
          <a:noFill/>
          <a:ln w="6350">
            <a:noFill/>
          </a:ln>
        </p:spPr>
        <p:txBody>
          <a:bodyPr wrap="square">
            <a:spAutoFit/>
          </a:bodyPr>
          <a:lstStyle/>
          <a:p>
            <a:pPr algn="ctr">
              <a:defRPr/>
            </a:pPr>
            <a:r>
              <a:rPr lang="ko-KR" altLang="en-US" sz="900" b="1" dirty="0">
                <a:latin typeface="+mn-ea"/>
                <a:ea typeface="+mn-ea"/>
                <a:cs typeface="Times New Roman" panose="02020603050405020304" pitchFamily="18" charset="0"/>
              </a:rPr>
              <a:t>파이프라인</a:t>
            </a:r>
            <a:r>
              <a:rPr lang="en-US" altLang="ko-KR" sz="900" b="1" dirty="0">
                <a:latin typeface="+mn-ea"/>
                <a:ea typeface="+mn-ea"/>
                <a:cs typeface="Times New Roman" panose="02020603050405020304" pitchFamily="18" charset="0"/>
              </a:rPr>
              <a:t> – 2026~2027 </a:t>
            </a:r>
            <a:r>
              <a:rPr lang="ko-KR" altLang="en-US" sz="900" b="1" dirty="0">
                <a:latin typeface="+mn-ea"/>
                <a:ea typeface="+mn-ea"/>
                <a:cs typeface="Times New Roman" panose="02020603050405020304" pitchFamily="18" charset="0"/>
              </a:rPr>
              <a:t>동맥경화 치료제와 알츠하이머 치료제에 대해 </a:t>
            </a:r>
            <a:r>
              <a:rPr lang="ko-KR" altLang="en-US" sz="900" b="1" dirty="0" err="1">
                <a:latin typeface="+mn-ea"/>
                <a:ea typeface="+mn-ea"/>
                <a:cs typeface="Times New Roman" panose="02020603050405020304" pitchFamily="18" charset="0"/>
              </a:rPr>
              <a:t>비임상시험</a:t>
            </a:r>
            <a:r>
              <a:rPr lang="ko-KR" altLang="en-US" sz="900" b="1" dirty="0">
                <a:latin typeface="+mn-ea"/>
                <a:ea typeface="+mn-ea"/>
                <a:cs typeface="Times New Roman" panose="02020603050405020304" pitchFamily="18" charset="0"/>
              </a:rPr>
              <a:t> 진행 중</a:t>
            </a:r>
            <a:endParaRPr lang="en-US" altLang="ko-KR" sz="900" b="1" dirty="0">
              <a:latin typeface="+mn-ea"/>
              <a:ea typeface="+mn-ea"/>
              <a:cs typeface="Times New Roman" panose="02020603050405020304" pitchFamily="18" charset="0"/>
            </a:endParaRPr>
          </a:p>
        </p:txBody>
      </p:sp>
      <p:sp>
        <p:nvSpPr>
          <p:cNvPr id="4" name="사각형: 둥근 모서리 3">
            <a:extLst>
              <a:ext uri="{FF2B5EF4-FFF2-40B4-BE49-F238E27FC236}">
                <a16:creationId xmlns:a16="http://schemas.microsoft.com/office/drawing/2014/main" id="{BC1B5856-1266-D803-1C8C-5C3B00F0C77F}"/>
              </a:ext>
            </a:extLst>
          </p:cNvPr>
          <p:cNvSpPr/>
          <p:nvPr/>
        </p:nvSpPr>
        <p:spPr>
          <a:xfrm>
            <a:off x="548680" y="3191053"/>
            <a:ext cx="1001486"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800" b="1" dirty="0">
                <a:latin typeface="Times New Roman" panose="02020603050405020304" pitchFamily="18" charset="0"/>
                <a:cs typeface="Times New Roman" panose="02020603050405020304" pitchFamily="18" charset="0"/>
              </a:rPr>
              <a:t>적응증</a:t>
            </a:r>
          </a:p>
        </p:txBody>
      </p:sp>
      <p:sp>
        <p:nvSpPr>
          <p:cNvPr id="5" name="사각형: 둥근 모서리 4">
            <a:extLst>
              <a:ext uri="{FF2B5EF4-FFF2-40B4-BE49-F238E27FC236}">
                <a16:creationId xmlns:a16="http://schemas.microsoft.com/office/drawing/2014/main" id="{8CC6495C-C9DE-8246-2991-0620186B0457}"/>
              </a:ext>
            </a:extLst>
          </p:cNvPr>
          <p:cNvSpPr/>
          <p:nvPr/>
        </p:nvSpPr>
        <p:spPr>
          <a:xfrm>
            <a:off x="1598942" y="3191053"/>
            <a:ext cx="1081438"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800" b="1" dirty="0">
                <a:latin typeface="Times New Roman" panose="02020603050405020304" pitchFamily="18" charset="0"/>
                <a:cs typeface="Times New Roman" panose="02020603050405020304" pitchFamily="18" charset="0"/>
              </a:rPr>
              <a:t>치료제 컨셉</a:t>
            </a:r>
          </a:p>
        </p:txBody>
      </p:sp>
      <p:sp>
        <p:nvSpPr>
          <p:cNvPr id="7" name="사각형: 둥근 모서리 6">
            <a:extLst>
              <a:ext uri="{FF2B5EF4-FFF2-40B4-BE49-F238E27FC236}">
                <a16:creationId xmlns:a16="http://schemas.microsoft.com/office/drawing/2014/main" id="{3AF4E1E6-C087-82BF-BE16-3ACC951E94C5}"/>
              </a:ext>
            </a:extLst>
          </p:cNvPr>
          <p:cNvSpPr/>
          <p:nvPr/>
        </p:nvSpPr>
        <p:spPr>
          <a:xfrm>
            <a:off x="2729156" y="3191053"/>
            <a:ext cx="1827624"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800" b="1" dirty="0">
                <a:latin typeface="Times New Roman" panose="02020603050405020304" pitchFamily="18" charset="0"/>
                <a:cs typeface="Times New Roman" panose="02020603050405020304" pitchFamily="18" charset="0"/>
              </a:rPr>
              <a:t>해결하고자 하는 문제</a:t>
            </a:r>
          </a:p>
        </p:txBody>
      </p:sp>
      <p:sp>
        <p:nvSpPr>
          <p:cNvPr id="10" name="사각형: 둥근 모서리 9">
            <a:extLst>
              <a:ext uri="{FF2B5EF4-FFF2-40B4-BE49-F238E27FC236}">
                <a16:creationId xmlns:a16="http://schemas.microsoft.com/office/drawing/2014/main" id="{97AB2071-0D15-2898-A232-E40CDCF33A00}"/>
              </a:ext>
            </a:extLst>
          </p:cNvPr>
          <p:cNvSpPr/>
          <p:nvPr/>
        </p:nvSpPr>
        <p:spPr>
          <a:xfrm>
            <a:off x="4605343" y="3191053"/>
            <a:ext cx="1781904" cy="213359"/>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800" b="1" dirty="0" err="1">
                <a:latin typeface="Times New Roman" panose="02020603050405020304" pitchFamily="18" charset="0"/>
                <a:cs typeface="Times New Roman" panose="02020603050405020304" pitchFamily="18" charset="0"/>
              </a:rPr>
              <a:t>에이징타겟</a:t>
            </a:r>
            <a:r>
              <a:rPr lang="ko-KR" altLang="en-US" sz="800" b="1" dirty="0">
                <a:latin typeface="Times New Roman" panose="02020603050405020304" pitchFamily="18" charset="0"/>
                <a:cs typeface="Times New Roman" panose="02020603050405020304" pitchFamily="18" charset="0"/>
              </a:rPr>
              <a:t>㈜ 해결전략</a:t>
            </a:r>
          </a:p>
        </p:txBody>
      </p:sp>
      <p:sp>
        <p:nvSpPr>
          <p:cNvPr id="11" name="사각형: 둥근 모서리 10">
            <a:extLst>
              <a:ext uri="{FF2B5EF4-FFF2-40B4-BE49-F238E27FC236}">
                <a16:creationId xmlns:a16="http://schemas.microsoft.com/office/drawing/2014/main" id="{B2B140B1-8FF2-4FF7-535F-58B232F19DCA}"/>
              </a:ext>
            </a:extLst>
          </p:cNvPr>
          <p:cNvSpPr/>
          <p:nvPr/>
        </p:nvSpPr>
        <p:spPr>
          <a:xfrm>
            <a:off x="548680" y="3434815"/>
            <a:ext cx="1001486"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800" b="1" dirty="0">
                <a:solidFill>
                  <a:schemeClr val="tx1"/>
                </a:solidFill>
                <a:latin typeface="Times New Roman" panose="02020603050405020304" pitchFamily="18" charset="0"/>
                <a:cs typeface="Times New Roman" panose="02020603050405020304" pitchFamily="18" charset="0"/>
              </a:rPr>
              <a:t>동맥경화</a:t>
            </a:r>
          </a:p>
        </p:txBody>
      </p:sp>
      <p:sp>
        <p:nvSpPr>
          <p:cNvPr id="12" name="사각형: 둥근 모서리 11">
            <a:extLst>
              <a:ext uri="{FF2B5EF4-FFF2-40B4-BE49-F238E27FC236}">
                <a16:creationId xmlns:a16="http://schemas.microsoft.com/office/drawing/2014/main" id="{072F4396-4C3E-F2A5-96E7-8D2540DA86BE}"/>
              </a:ext>
            </a:extLst>
          </p:cNvPr>
          <p:cNvSpPr/>
          <p:nvPr/>
        </p:nvSpPr>
        <p:spPr>
          <a:xfrm>
            <a:off x="1598942" y="3434815"/>
            <a:ext cx="1081438"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700" dirty="0">
                <a:solidFill>
                  <a:schemeClr val="tx1"/>
                </a:solidFill>
                <a:latin typeface="Times New Roman" panose="02020603050405020304" pitchFamily="18" charset="0"/>
                <a:cs typeface="Times New Roman" panose="02020603050405020304" pitchFamily="18" charset="0"/>
              </a:rPr>
              <a:t>혈관노화 표적에 </a:t>
            </a:r>
            <a:endParaRPr lang="en-US" altLang="ko-KR" sz="700" dirty="0">
              <a:solidFill>
                <a:schemeClr val="tx1"/>
              </a:solidFill>
              <a:latin typeface="Times New Roman" panose="02020603050405020304" pitchFamily="18" charset="0"/>
              <a:cs typeface="Times New Roman" panose="02020603050405020304" pitchFamily="18" charset="0"/>
            </a:endParaRPr>
          </a:p>
          <a:p>
            <a:pPr algn="ctr"/>
            <a:r>
              <a:rPr lang="ko-KR" altLang="en-US" sz="700" dirty="0">
                <a:solidFill>
                  <a:schemeClr val="tx1"/>
                </a:solidFill>
                <a:latin typeface="Times New Roman" panose="02020603050405020304" pitchFamily="18" charset="0"/>
                <a:cs typeface="Times New Roman" panose="02020603050405020304" pitchFamily="18" charset="0"/>
              </a:rPr>
              <a:t>기반한 신개념</a:t>
            </a:r>
            <a:endParaRPr lang="en-US" altLang="ko-KR" sz="700" dirty="0">
              <a:solidFill>
                <a:schemeClr val="tx1"/>
              </a:solidFill>
              <a:latin typeface="Times New Roman" panose="02020603050405020304" pitchFamily="18" charset="0"/>
              <a:cs typeface="Times New Roman" panose="02020603050405020304" pitchFamily="18" charset="0"/>
            </a:endParaRPr>
          </a:p>
          <a:p>
            <a:pPr algn="ctr"/>
            <a:r>
              <a:rPr lang="ko-KR" altLang="en-US" sz="700" dirty="0">
                <a:solidFill>
                  <a:schemeClr val="tx1"/>
                </a:solidFill>
                <a:latin typeface="Times New Roman" panose="02020603050405020304" pitchFamily="18" charset="0"/>
                <a:cs typeface="Times New Roman" panose="02020603050405020304" pitchFamily="18" charset="0"/>
              </a:rPr>
              <a:t>동맥경화 치료제</a:t>
            </a:r>
          </a:p>
        </p:txBody>
      </p:sp>
      <p:sp>
        <p:nvSpPr>
          <p:cNvPr id="13" name="사각형: 둥근 모서리 12">
            <a:extLst>
              <a:ext uri="{FF2B5EF4-FFF2-40B4-BE49-F238E27FC236}">
                <a16:creationId xmlns:a16="http://schemas.microsoft.com/office/drawing/2014/main" id="{68069E61-D03C-68FC-0FB4-D0EBC6FE5BAD}"/>
              </a:ext>
            </a:extLst>
          </p:cNvPr>
          <p:cNvSpPr/>
          <p:nvPr/>
        </p:nvSpPr>
        <p:spPr>
          <a:xfrm>
            <a:off x="2729156" y="3434815"/>
            <a:ext cx="1827624"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ko-KR" altLang="en-US" sz="700" dirty="0">
                <a:solidFill>
                  <a:schemeClr val="tx1"/>
                </a:solidFill>
                <a:latin typeface="Times New Roman" panose="02020603050405020304" pitchFamily="18" charset="0"/>
                <a:cs typeface="Times New Roman" panose="02020603050405020304" pitchFamily="18" charset="0"/>
              </a:rPr>
              <a:t>대다수가 </a:t>
            </a:r>
            <a:r>
              <a:rPr lang="en-US" altLang="ko-KR" sz="700" dirty="0">
                <a:solidFill>
                  <a:schemeClr val="tx1"/>
                </a:solidFill>
                <a:latin typeface="Times New Roman" panose="02020603050405020304" pitchFamily="18" charset="0"/>
                <a:cs typeface="Times New Roman" panose="02020603050405020304" pitchFamily="18" charset="0"/>
              </a:rPr>
              <a:t>LDL </a:t>
            </a:r>
            <a:r>
              <a:rPr lang="ko-KR" altLang="en-US" sz="700" dirty="0">
                <a:solidFill>
                  <a:schemeClr val="tx1"/>
                </a:solidFill>
                <a:latin typeface="Times New Roman" panose="02020603050405020304" pitchFamily="18" charset="0"/>
                <a:cs typeface="Times New Roman" panose="02020603050405020304" pitchFamily="18" charset="0"/>
              </a:rPr>
              <a:t>콜레스테롤 표적 기반 </a:t>
            </a:r>
            <a:r>
              <a:rPr lang="ko-KR" altLang="en-US" sz="700" dirty="0" err="1">
                <a:solidFill>
                  <a:schemeClr val="tx1"/>
                </a:solidFill>
                <a:latin typeface="Times New Roman" panose="02020603050405020304" pitchFamily="18" charset="0"/>
                <a:cs typeface="Times New Roman" panose="02020603050405020304" pitchFamily="18" charset="0"/>
              </a:rPr>
              <a:t>스타틴</a:t>
            </a:r>
            <a:r>
              <a:rPr lang="en-US" altLang="ko-KR" sz="700" dirty="0">
                <a:solidFill>
                  <a:schemeClr val="tx1"/>
                </a:solidFill>
                <a:latin typeface="Times New Roman" panose="02020603050405020304" pitchFamily="18" charset="0"/>
                <a:cs typeface="Times New Roman" panose="02020603050405020304" pitchFamily="18" charset="0"/>
              </a:rPr>
              <a:t>/</a:t>
            </a:r>
            <a:r>
              <a:rPr lang="ko-KR" altLang="en-US" sz="700" dirty="0" err="1">
                <a:solidFill>
                  <a:schemeClr val="tx1"/>
                </a:solidFill>
                <a:latin typeface="Times New Roman" panose="02020603050405020304" pitchFamily="18" charset="0"/>
                <a:cs typeface="Times New Roman" panose="02020603050405020304" pitchFamily="18" charset="0"/>
              </a:rPr>
              <a:t>비스타틴</a:t>
            </a:r>
            <a:r>
              <a:rPr lang="ko-KR" altLang="en-US" sz="700" dirty="0">
                <a:solidFill>
                  <a:schemeClr val="tx1"/>
                </a:solidFill>
                <a:latin typeface="Times New Roman" panose="02020603050405020304" pitchFamily="18" charset="0"/>
                <a:cs typeface="Times New Roman" panose="02020603050405020304" pitchFamily="18" charset="0"/>
              </a:rPr>
              <a:t> 계열 치료제임</a:t>
            </a:r>
            <a:r>
              <a:rPr lang="en-US" altLang="ko-KR" sz="700" dirty="0">
                <a:solidFill>
                  <a:schemeClr val="tx1"/>
                </a:solidFill>
                <a:latin typeface="Times New Roman" panose="02020603050405020304" pitchFamily="18" charset="0"/>
                <a:cs typeface="Times New Roman" panose="02020603050405020304" pitchFamily="18" charset="0"/>
              </a:rPr>
              <a:t>
</a:t>
            </a:r>
            <a:r>
              <a:rPr lang="ko-KR" altLang="en-US" sz="700" dirty="0">
                <a:solidFill>
                  <a:schemeClr val="tx1"/>
                </a:solidFill>
                <a:latin typeface="Times New Roman" panose="02020603050405020304" pitchFamily="18" charset="0"/>
                <a:cs typeface="Times New Roman" panose="02020603050405020304" pitchFamily="18" charset="0"/>
              </a:rPr>
              <a:t>콜레스테롤의 짧은 반감기로 인한</a:t>
            </a:r>
            <a:endParaRPr lang="en-US" altLang="ko-KR" sz="700" dirty="0">
              <a:solidFill>
                <a:schemeClr val="tx1"/>
              </a:solidFill>
              <a:latin typeface="Times New Roman" panose="02020603050405020304" pitchFamily="18" charset="0"/>
              <a:cs typeface="Times New Roman" panose="02020603050405020304" pitchFamily="18" charset="0"/>
            </a:endParaRPr>
          </a:p>
          <a:p>
            <a:r>
              <a:rPr lang="en-US" altLang="ko-KR" sz="700" dirty="0">
                <a:solidFill>
                  <a:schemeClr val="tx1"/>
                </a:solidFill>
                <a:latin typeface="Times New Roman" panose="02020603050405020304" pitchFamily="18" charset="0"/>
                <a:cs typeface="Times New Roman" panose="02020603050405020304" pitchFamily="18" charset="0"/>
              </a:rPr>
              <a:t>    </a:t>
            </a:r>
            <a:r>
              <a:rPr lang="ko-KR" altLang="en-US" sz="700" dirty="0">
                <a:solidFill>
                  <a:schemeClr val="tx1"/>
                </a:solidFill>
                <a:latin typeface="Times New Roman" panose="02020603050405020304" pitchFamily="18" charset="0"/>
                <a:cs typeface="Times New Roman" panose="02020603050405020304" pitchFamily="18" charset="0"/>
              </a:rPr>
              <a:t> 일시적 치료효과</a:t>
            </a:r>
          </a:p>
        </p:txBody>
      </p:sp>
      <p:sp>
        <p:nvSpPr>
          <p:cNvPr id="14" name="사각형: 둥근 모서리 13">
            <a:extLst>
              <a:ext uri="{FF2B5EF4-FFF2-40B4-BE49-F238E27FC236}">
                <a16:creationId xmlns:a16="http://schemas.microsoft.com/office/drawing/2014/main" id="{F8CE4BEC-903C-E938-FAE5-727EE37033EA}"/>
              </a:ext>
            </a:extLst>
          </p:cNvPr>
          <p:cNvSpPr/>
          <p:nvPr/>
        </p:nvSpPr>
        <p:spPr>
          <a:xfrm>
            <a:off x="4605343" y="3434815"/>
            <a:ext cx="1781904" cy="633596"/>
          </a:xfrm>
          <a:prstGeom prst="roundRect">
            <a:avLst/>
          </a:prstGeom>
          <a:solidFill>
            <a:schemeClr val="accent5">
              <a:lumMod val="20000"/>
              <a:lumOff val="80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ko-KR" altLang="en-US" sz="700" dirty="0">
                <a:solidFill>
                  <a:schemeClr val="tx1"/>
                </a:solidFill>
                <a:latin typeface="Times New Roman" panose="02020603050405020304" pitchFamily="18" charset="0"/>
                <a:cs typeface="Times New Roman" panose="02020603050405020304" pitchFamily="18" charset="0"/>
              </a:rPr>
              <a:t>혈관노화 표적 기반 새로운 치료제</a:t>
            </a:r>
            <a:r>
              <a:rPr lang="en-US" altLang="ko-KR" sz="700" dirty="0">
                <a:solidFill>
                  <a:schemeClr val="tx1"/>
                </a:solidFill>
                <a:latin typeface="Times New Roman" panose="02020603050405020304" pitchFamily="18" charset="0"/>
                <a:cs typeface="Times New Roman" panose="02020603050405020304" pitchFamily="18" charset="0"/>
              </a:rPr>
              <a:t>
</a:t>
            </a:r>
            <a:r>
              <a:rPr lang="ko-KR" altLang="en-US" sz="700" dirty="0">
                <a:solidFill>
                  <a:schemeClr val="tx1"/>
                </a:solidFill>
                <a:latin typeface="Times New Roman" panose="02020603050405020304" pitchFamily="18" charset="0"/>
                <a:cs typeface="Times New Roman" panose="02020603050405020304" pitchFamily="18" charset="0"/>
              </a:rPr>
              <a:t>반감기가 매우 긴 혈관 자체를 </a:t>
            </a:r>
            <a:r>
              <a:rPr lang="ko-KR" altLang="en-US" sz="700" dirty="0" err="1">
                <a:solidFill>
                  <a:schemeClr val="tx1"/>
                </a:solidFill>
                <a:latin typeface="Times New Roman" panose="02020603050405020304" pitchFamily="18" charset="0"/>
                <a:cs typeface="Times New Roman" panose="02020603050405020304" pitchFamily="18" charset="0"/>
              </a:rPr>
              <a:t>표적하므로</a:t>
            </a:r>
            <a:r>
              <a:rPr lang="ko-KR" altLang="en-US" sz="700" dirty="0">
                <a:solidFill>
                  <a:schemeClr val="tx1"/>
                </a:solidFill>
                <a:latin typeface="Times New Roman" panose="02020603050405020304" pitchFamily="18" charset="0"/>
                <a:cs typeface="Times New Roman" panose="02020603050405020304" pitchFamily="18" charset="0"/>
              </a:rPr>
              <a:t> 근본적인 치료효과로 투약</a:t>
            </a:r>
            <a:endParaRPr lang="en-US" altLang="ko-KR" sz="700" dirty="0">
              <a:solidFill>
                <a:schemeClr val="tx1"/>
              </a:solidFill>
              <a:latin typeface="Times New Roman" panose="02020603050405020304" pitchFamily="18" charset="0"/>
              <a:cs typeface="Times New Roman" panose="02020603050405020304" pitchFamily="18" charset="0"/>
            </a:endParaRPr>
          </a:p>
          <a:p>
            <a:r>
              <a:rPr lang="en-US" altLang="ko-KR" sz="700" dirty="0">
                <a:solidFill>
                  <a:schemeClr val="tx1"/>
                </a:solidFill>
                <a:latin typeface="Times New Roman" panose="02020603050405020304" pitchFamily="18" charset="0"/>
                <a:cs typeface="Times New Roman" panose="02020603050405020304" pitchFamily="18" charset="0"/>
              </a:rPr>
              <a:t>    </a:t>
            </a:r>
            <a:r>
              <a:rPr lang="ko-KR" altLang="en-US" sz="700" dirty="0">
                <a:solidFill>
                  <a:schemeClr val="tx1"/>
                </a:solidFill>
                <a:latin typeface="Times New Roman" panose="02020603050405020304" pitchFamily="18" charset="0"/>
                <a:cs typeface="Times New Roman" panose="02020603050405020304" pitchFamily="18" charset="0"/>
              </a:rPr>
              <a:t> 횟수를 감소할 수 있음</a:t>
            </a:r>
          </a:p>
        </p:txBody>
      </p:sp>
      <p:sp>
        <p:nvSpPr>
          <p:cNvPr id="15" name="사각형: 둥근 모서리 14">
            <a:extLst>
              <a:ext uri="{FF2B5EF4-FFF2-40B4-BE49-F238E27FC236}">
                <a16:creationId xmlns:a16="http://schemas.microsoft.com/office/drawing/2014/main" id="{E8BB3C0A-D136-0CEF-D259-3095F85DC2B8}"/>
              </a:ext>
            </a:extLst>
          </p:cNvPr>
          <p:cNvSpPr/>
          <p:nvPr/>
        </p:nvSpPr>
        <p:spPr>
          <a:xfrm>
            <a:off x="548680" y="4106629"/>
            <a:ext cx="1001486"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ko-KR" altLang="en-US" sz="800" b="1" dirty="0">
                <a:solidFill>
                  <a:schemeClr val="tx1"/>
                </a:solidFill>
                <a:latin typeface="Times New Roman" panose="02020603050405020304" pitchFamily="18" charset="0"/>
                <a:cs typeface="Times New Roman" panose="02020603050405020304" pitchFamily="18" charset="0"/>
              </a:rPr>
              <a:t>알츠하이머 치매</a:t>
            </a:r>
          </a:p>
        </p:txBody>
      </p:sp>
      <p:sp>
        <p:nvSpPr>
          <p:cNvPr id="16" name="사각형: 둥근 모서리 15">
            <a:extLst>
              <a:ext uri="{FF2B5EF4-FFF2-40B4-BE49-F238E27FC236}">
                <a16:creationId xmlns:a16="http://schemas.microsoft.com/office/drawing/2014/main" id="{E8813B38-9946-6559-4789-F87D80C03BC5}"/>
              </a:ext>
            </a:extLst>
          </p:cNvPr>
          <p:cNvSpPr/>
          <p:nvPr/>
        </p:nvSpPr>
        <p:spPr>
          <a:xfrm>
            <a:off x="1598942" y="4106629"/>
            <a:ext cx="1081438"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sz="700" dirty="0">
                <a:solidFill>
                  <a:schemeClr val="tx1"/>
                </a:solidFill>
                <a:latin typeface="Times New Roman" panose="02020603050405020304" pitchFamily="18" charset="0"/>
                <a:cs typeface="Times New Roman" panose="02020603050405020304" pitchFamily="18" charset="0"/>
              </a:rPr>
              <a:t>다중표적 </a:t>
            </a:r>
            <a:r>
              <a:rPr lang="ko-KR" altLang="en-US" sz="700" dirty="0" err="1">
                <a:solidFill>
                  <a:schemeClr val="tx1"/>
                </a:solidFill>
                <a:latin typeface="Times New Roman" panose="02020603050405020304" pitchFamily="18" charset="0"/>
                <a:cs typeface="Times New Roman" panose="02020603050405020304" pitchFamily="18" charset="0"/>
              </a:rPr>
              <a:t>고효능</a:t>
            </a:r>
            <a:endParaRPr lang="en-US" altLang="ko-KR" sz="700" dirty="0">
              <a:solidFill>
                <a:schemeClr val="tx1"/>
              </a:solidFill>
              <a:latin typeface="Times New Roman" panose="02020603050405020304" pitchFamily="18" charset="0"/>
              <a:cs typeface="Times New Roman" panose="02020603050405020304" pitchFamily="18" charset="0"/>
            </a:endParaRPr>
          </a:p>
          <a:p>
            <a:pPr algn="ctr"/>
            <a:r>
              <a:rPr lang="ko-KR" altLang="en-US" sz="700" dirty="0">
                <a:solidFill>
                  <a:schemeClr val="tx1"/>
                </a:solidFill>
                <a:latin typeface="Times New Roman" panose="02020603050405020304" pitchFamily="18" charset="0"/>
                <a:cs typeface="Times New Roman" panose="02020603050405020304" pitchFamily="18" charset="0"/>
              </a:rPr>
              <a:t>알츠하이머 치료제</a:t>
            </a:r>
          </a:p>
        </p:txBody>
      </p:sp>
      <p:sp>
        <p:nvSpPr>
          <p:cNvPr id="17" name="사각형: 둥근 모서리 16">
            <a:extLst>
              <a:ext uri="{FF2B5EF4-FFF2-40B4-BE49-F238E27FC236}">
                <a16:creationId xmlns:a16="http://schemas.microsoft.com/office/drawing/2014/main" id="{A7A98407-2DD5-6FBC-FE6F-D644E4E05C43}"/>
              </a:ext>
            </a:extLst>
          </p:cNvPr>
          <p:cNvSpPr/>
          <p:nvPr/>
        </p:nvSpPr>
        <p:spPr>
          <a:xfrm>
            <a:off x="2729156" y="4106629"/>
            <a:ext cx="1827624"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ko-KR" altLang="en-US" sz="700" dirty="0" err="1">
                <a:solidFill>
                  <a:schemeClr val="tx1"/>
                </a:solidFill>
                <a:latin typeface="Times New Roman" panose="02020603050405020304" pitchFamily="18" charset="0"/>
                <a:cs typeface="Times New Roman" panose="02020603050405020304" pitchFamily="18" charset="0"/>
              </a:rPr>
              <a:t>아밀로이드</a:t>
            </a:r>
            <a:r>
              <a:rPr lang="ko-KR" altLang="en-US" sz="700" dirty="0">
                <a:solidFill>
                  <a:schemeClr val="tx1"/>
                </a:solidFill>
                <a:latin typeface="Times New Roman" panose="02020603050405020304" pitchFamily="18" charset="0"/>
                <a:cs typeface="Times New Roman" panose="02020603050405020304" pitchFamily="18" charset="0"/>
              </a:rPr>
              <a:t> 베타 단일 표적 방식 위주로 </a:t>
            </a:r>
            <a:r>
              <a:rPr lang="ko-KR" altLang="en-US"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제한된 치료효과</a:t>
            </a:r>
            <a:endParaRPr lang="en-US" altLang="ko-KR"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endParaRPr>
          </a:p>
          <a:p>
            <a:pPr marL="108000" indent="-108000">
              <a:buFont typeface="Arial" panose="020B0604020202020204" pitchFamily="34" charset="0"/>
              <a:buChar char="•"/>
            </a:pPr>
            <a:r>
              <a:rPr lang="ko-KR" altLang="en-US" sz="700" dirty="0" err="1">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주사제</a:t>
            </a:r>
            <a:r>
              <a:rPr lang="ko-KR" altLang="en-US"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 방식 치료제</a:t>
            </a:r>
            <a:endParaRPr lang="ko-KR" altLang="en-US" sz="700" dirty="0">
              <a:solidFill>
                <a:schemeClr val="tx1"/>
              </a:solidFill>
              <a:latin typeface="Times New Roman" panose="02020603050405020304" pitchFamily="18" charset="0"/>
              <a:cs typeface="Times New Roman" panose="02020603050405020304" pitchFamily="18" charset="0"/>
            </a:endParaRPr>
          </a:p>
        </p:txBody>
      </p:sp>
      <p:sp>
        <p:nvSpPr>
          <p:cNvPr id="18" name="사각형: 둥근 모서리 17">
            <a:extLst>
              <a:ext uri="{FF2B5EF4-FFF2-40B4-BE49-F238E27FC236}">
                <a16:creationId xmlns:a16="http://schemas.microsoft.com/office/drawing/2014/main" id="{0F4456D8-EB33-3E89-0974-99D8F63FA576}"/>
              </a:ext>
            </a:extLst>
          </p:cNvPr>
          <p:cNvSpPr/>
          <p:nvPr/>
        </p:nvSpPr>
        <p:spPr>
          <a:xfrm>
            <a:off x="4605343" y="4106629"/>
            <a:ext cx="1781904" cy="551306"/>
          </a:xfrm>
          <a:prstGeom prst="roundRect">
            <a:avLst/>
          </a:prstGeom>
          <a:solidFill>
            <a:schemeClr val="bg1">
              <a:lumMod val="95000"/>
            </a:schemeClr>
          </a:solidFill>
          <a:ln w="63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indent="-108000">
              <a:buFont typeface="Arial" panose="020B0604020202020204" pitchFamily="34" charset="0"/>
              <a:buChar char="•"/>
            </a:pPr>
            <a:r>
              <a:rPr lang="ko-KR" altLang="en-US" sz="700" dirty="0" err="1">
                <a:solidFill>
                  <a:schemeClr val="tx1"/>
                </a:solidFill>
                <a:latin typeface="Times New Roman" panose="02020603050405020304" pitchFamily="18" charset="0"/>
                <a:cs typeface="Times New Roman" panose="02020603050405020304" pitchFamily="18" charset="0"/>
              </a:rPr>
              <a:t>아밀로이드</a:t>
            </a:r>
            <a:r>
              <a:rPr lang="ko-KR" altLang="en-US" sz="700" dirty="0">
                <a:solidFill>
                  <a:schemeClr val="tx1"/>
                </a:solidFill>
                <a:latin typeface="Times New Roman" panose="02020603050405020304" pitchFamily="18" charset="0"/>
                <a:cs typeface="Times New Roman" panose="02020603050405020304" pitchFamily="18" charset="0"/>
              </a:rPr>
              <a:t> </a:t>
            </a:r>
            <a:r>
              <a:rPr lang="ko-KR" altLang="en-US" sz="700" dirty="0" err="1">
                <a:solidFill>
                  <a:schemeClr val="tx1"/>
                </a:solidFill>
                <a:latin typeface="Times New Roman" panose="02020603050405020304" pitchFamily="18" charset="0"/>
                <a:cs typeface="Times New Roman" panose="02020603050405020304" pitchFamily="18" charset="0"/>
              </a:rPr>
              <a:t>베타뿐만</a:t>
            </a:r>
            <a:r>
              <a:rPr lang="ko-KR" altLang="en-US" sz="700" dirty="0">
                <a:solidFill>
                  <a:schemeClr val="tx1"/>
                </a:solidFill>
                <a:latin typeface="Times New Roman" panose="02020603050405020304" pitchFamily="18" charset="0"/>
                <a:cs typeface="Times New Roman" panose="02020603050405020304" pitchFamily="18" charset="0"/>
              </a:rPr>
              <a:t> 아니라 </a:t>
            </a:r>
            <a:r>
              <a:rPr lang="ko-KR" altLang="en-US" sz="700" dirty="0" err="1">
                <a:solidFill>
                  <a:schemeClr val="tx1"/>
                </a:solidFill>
                <a:latin typeface="Times New Roman" panose="02020603050405020304" pitchFamily="18" charset="0"/>
                <a:cs typeface="Times New Roman" panose="02020603050405020304" pitchFamily="18" charset="0"/>
              </a:rPr>
              <a:t>타우</a:t>
            </a:r>
            <a:r>
              <a:rPr lang="ko-KR" altLang="en-US" sz="700" dirty="0">
                <a:solidFill>
                  <a:schemeClr val="tx1"/>
                </a:solidFill>
                <a:latin typeface="Times New Roman" panose="02020603050405020304" pitchFamily="18" charset="0"/>
                <a:cs typeface="Times New Roman" panose="02020603050405020304" pitchFamily="18" charset="0"/>
              </a:rPr>
              <a:t> 및 시냅스 독성을 동시에 </a:t>
            </a:r>
            <a:r>
              <a:rPr lang="ko-KR" altLang="en-US" sz="700" dirty="0" err="1">
                <a:solidFill>
                  <a:schemeClr val="tx1"/>
                </a:solidFill>
                <a:latin typeface="Times New Roman" panose="02020603050405020304" pitchFamily="18" charset="0"/>
                <a:cs typeface="Times New Roman" panose="02020603050405020304" pitchFamily="18" charset="0"/>
              </a:rPr>
              <a:t>표적함으로써</a:t>
            </a:r>
            <a:r>
              <a:rPr lang="ko-KR" altLang="en-US" sz="700" dirty="0" err="1">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치료효과</a:t>
            </a:r>
            <a:r>
              <a:rPr lang="ko-KR" altLang="en-US"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 상승 기대</a:t>
            </a:r>
            <a:endParaRPr lang="en-US" altLang="ko-KR"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endParaRPr>
          </a:p>
          <a:p>
            <a:pPr marL="108000" indent="-108000">
              <a:buFont typeface="Arial" panose="020B0604020202020204" pitchFamily="34" charset="0"/>
              <a:buChar char="•"/>
            </a:pPr>
            <a:r>
              <a:rPr lang="ko-KR" altLang="en-US" sz="700" dirty="0">
                <a:solidFill>
                  <a:schemeClr val="tx1"/>
                </a:solidFill>
                <a:latin typeface="Times New Roman" panose="02020603050405020304" pitchFamily="18" charset="0"/>
                <a:ea typeface="맑은 고딕" panose="020B0503020000020004" pitchFamily="50" charset="-127"/>
                <a:cs typeface="Times New Roman" panose="02020603050405020304" pitchFamily="18" charset="0"/>
              </a:rPr>
              <a:t>환자의 복약 편의성이 높은 경구용 치료제</a:t>
            </a:r>
            <a:endParaRPr lang="ko-KR" altLang="en-US" sz="700" dirty="0">
              <a:solidFill>
                <a:schemeClr val="tx1"/>
              </a:solidFill>
              <a:latin typeface="Times New Roman" panose="02020603050405020304" pitchFamily="18" charset="0"/>
              <a:cs typeface="Times New Roman" panose="02020603050405020304" pitchFamily="18" charset="0"/>
            </a:endParaRPr>
          </a:p>
        </p:txBody>
      </p:sp>
      <p:pic>
        <p:nvPicPr>
          <p:cNvPr id="19" name="그림 18">
            <a:extLst>
              <a:ext uri="{FF2B5EF4-FFF2-40B4-BE49-F238E27FC236}">
                <a16:creationId xmlns:a16="http://schemas.microsoft.com/office/drawing/2014/main" id="{13E1E465-F702-9919-54EF-C850E3DE112B}"/>
              </a:ext>
            </a:extLst>
          </p:cNvPr>
          <p:cNvPicPr>
            <a:picLocks noChangeAspect="1"/>
          </p:cNvPicPr>
          <p:nvPr/>
        </p:nvPicPr>
        <p:blipFill>
          <a:blip r:embed="rId2" cstate="print">
            <a:extLst>
              <a:ext uri="{28A0092B-C50C-407E-A947-70E740481C1C}">
                <a14:useLocalDpi xmlns:a14="http://schemas.microsoft.com/office/drawing/2010/main" val="0"/>
              </a:ext>
            </a:extLst>
          </a:blip>
          <a:srcRect l="36350" t="26021" r="35939" b="25405"/>
          <a:stretch>
            <a:fillRect/>
          </a:stretch>
        </p:blipFill>
        <p:spPr>
          <a:xfrm>
            <a:off x="6098509" y="105483"/>
            <a:ext cx="563050" cy="698098"/>
          </a:xfrm>
          <a:prstGeom prst="rect">
            <a:avLst/>
          </a:prstGeom>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FFC87-70B2-4903-8978-18EE903BFB3D}"/>
            </a:ext>
          </a:extLst>
        </p:cNvPr>
        <p:cNvGrpSpPr/>
        <p:nvPr/>
      </p:nvGrpSpPr>
      <p:grpSpPr>
        <a:xfrm>
          <a:off x="0" y="0"/>
          <a:ext cx="0" cy="0"/>
          <a:chOff x="0" y="0"/>
          <a:chExt cx="0" cy="0"/>
        </a:xfrm>
      </p:grpSpPr>
      <p:cxnSp>
        <p:nvCxnSpPr>
          <p:cNvPr id="75" name="직선 연결선 74">
            <a:extLst>
              <a:ext uri="{FF2B5EF4-FFF2-40B4-BE49-F238E27FC236}">
                <a16:creationId xmlns:a16="http://schemas.microsoft.com/office/drawing/2014/main" id="{2833152E-96BD-D0BA-D9A6-92E17E51A10E}"/>
              </a:ext>
            </a:extLst>
          </p:cNvPr>
          <p:cNvCxnSpPr/>
          <p:nvPr/>
        </p:nvCxnSpPr>
        <p:spPr>
          <a:xfrm>
            <a:off x="-16441" y="8316416"/>
            <a:ext cx="6876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3252D6E-FE4C-D44F-253A-2F64F5303C0F}"/>
              </a:ext>
            </a:extLst>
          </p:cNvPr>
          <p:cNvSpPr txBox="1"/>
          <p:nvPr/>
        </p:nvSpPr>
        <p:spPr>
          <a:xfrm>
            <a:off x="198015" y="467544"/>
            <a:ext cx="854721" cy="276999"/>
          </a:xfrm>
          <a:prstGeom prst="rect">
            <a:avLst/>
          </a:prstGeom>
          <a:noFill/>
        </p:spPr>
        <p:txBody>
          <a:bodyPr wrap="none" rtlCol="0">
            <a:spAutoFit/>
          </a:bodyPr>
          <a:lstStyle/>
          <a:p>
            <a:r>
              <a:rPr lang="ko-KR" altLang="en-US" sz="1200" b="1" dirty="0">
                <a:solidFill>
                  <a:schemeClr val="accent5">
                    <a:lumMod val="50000"/>
                  </a:schemeClr>
                </a:solidFill>
                <a:latin typeface="+mn-ea"/>
                <a:ea typeface="+mn-ea"/>
                <a:cs typeface="Times New Roman" panose="02020603050405020304" pitchFamily="18" charset="0"/>
              </a:rPr>
              <a:t>회사 소개</a:t>
            </a:r>
          </a:p>
        </p:txBody>
      </p:sp>
      <p:graphicFrame>
        <p:nvGraphicFramePr>
          <p:cNvPr id="23" name="표 22">
            <a:extLst>
              <a:ext uri="{FF2B5EF4-FFF2-40B4-BE49-F238E27FC236}">
                <a16:creationId xmlns:a16="http://schemas.microsoft.com/office/drawing/2014/main" id="{3F3AA94A-E9D8-C942-DBFF-351DBB33B810}"/>
              </a:ext>
            </a:extLst>
          </p:cNvPr>
          <p:cNvGraphicFramePr>
            <a:graphicFrameLocks noGrp="1"/>
          </p:cNvGraphicFramePr>
          <p:nvPr>
            <p:extLst>
              <p:ext uri="{D42A27DB-BD31-4B8C-83A1-F6EECF244321}">
                <p14:modId xmlns:p14="http://schemas.microsoft.com/office/powerpoint/2010/main" val="2330348670"/>
              </p:ext>
            </p:extLst>
          </p:nvPr>
        </p:nvGraphicFramePr>
        <p:xfrm>
          <a:off x="309637" y="889327"/>
          <a:ext cx="3191372" cy="1727942"/>
        </p:xfrm>
        <a:graphic>
          <a:graphicData uri="http://schemas.openxmlformats.org/drawingml/2006/table">
            <a:tbl>
              <a:tblPr firstRow="1" bandRow="1">
                <a:tableStyleId>{2D5ABB26-0587-4C30-8999-92F81FD0307C}</a:tableStyleId>
              </a:tblPr>
              <a:tblGrid>
                <a:gridCol w="820232">
                  <a:extLst>
                    <a:ext uri="{9D8B030D-6E8A-4147-A177-3AD203B41FA5}">
                      <a16:colId xmlns:a16="http://schemas.microsoft.com/office/drawing/2014/main" val="20000"/>
                    </a:ext>
                  </a:extLst>
                </a:gridCol>
                <a:gridCol w="2371140">
                  <a:extLst>
                    <a:ext uri="{9D8B030D-6E8A-4147-A177-3AD203B41FA5}">
                      <a16:colId xmlns:a16="http://schemas.microsoft.com/office/drawing/2014/main" val="20001"/>
                    </a:ext>
                  </a:extLst>
                </a:gridCol>
              </a:tblGrid>
              <a:tr h="326949">
                <a:tc>
                  <a:txBody>
                    <a:bodyPr/>
                    <a:lstStyle/>
                    <a:p>
                      <a:pPr algn="ctr" latinLnBrk="1">
                        <a:lnSpc>
                          <a:spcPct val="100000"/>
                        </a:lnSpc>
                        <a:spcAft>
                          <a:spcPts val="800"/>
                        </a:spcAft>
                      </a:pPr>
                      <a:r>
                        <a:rPr lang="ko-KR" altLang="en-US" sz="750" b="1" kern="100" dirty="0">
                          <a:effectLst/>
                          <a:latin typeface="+mn-ea"/>
                          <a:ea typeface="+mn-ea"/>
                          <a:cs typeface="Times New Roman" panose="02020603050405020304" pitchFamily="18" charset="0"/>
                        </a:rPr>
                        <a:t>창업일</a:t>
                      </a:r>
                      <a:endParaRPr lang="ko-KR" sz="750" kern="100" dirty="0">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sz="750" dirty="0">
                          <a:solidFill>
                            <a:schemeClr val="tx1"/>
                          </a:solidFill>
                          <a:latin typeface="+mn-ea"/>
                          <a:ea typeface="+mn-ea"/>
                          <a:cs typeface="Times New Roman" panose="02020603050405020304" pitchFamily="18" charset="0"/>
                        </a:rPr>
                        <a:t>2021</a:t>
                      </a:r>
                      <a:r>
                        <a:rPr lang="ko-KR" altLang="en-US" sz="750" dirty="0">
                          <a:solidFill>
                            <a:schemeClr val="tx1"/>
                          </a:solidFill>
                          <a:latin typeface="+mn-ea"/>
                          <a:ea typeface="+mn-ea"/>
                          <a:cs typeface="Times New Roman" panose="02020603050405020304" pitchFamily="18" charset="0"/>
                        </a:rPr>
                        <a:t>년 </a:t>
                      </a:r>
                      <a:r>
                        <a:rPr lang="en-US" altLang="ko-KR" sz="750" dirty="0">
                          <a:solidFill>
                            <a:schemeClr val="tx1"/>
                          </a:solidFill>
                          <a:latin typeface="+mn-ea"/>
                          <a:ea typeface="+mn-ea"/>
                          <a:cs typeface="Times New Roman" panose="02020603050405020304" pitchFamily="18" charset="0"/>
                        </a:rPr>
                        <a:t>1</a:t>
                      </a:r>
                      <a:r>
                        <a:rPr lang="ko-KR" altLang="en-US" sz="750" dirty="0">
                          <a:solidFill>
                            <a:schemeClr val="tx1"/>
                          </a:solidFill>
                          <a:latin typeface="+mn-ea"/>
                          <a:ea typeface="+mn-ea"/>
                          <a:cs typeface="Times New Roman" panose="02020603050405020304" pitchFamily="18" charset="0"/>
                        </a:rPr>
                        <a:t>월 </a:t>
                      </a:r>
                      <a:r>
                        <a:rPr lang="en-US" altLang="ko-KR" sz="750" dirty="0">
                          <a:solidFill>
                            <a:schemeClr val="tx1"/>
                          </a:solidFill>
                          <a:latin typeface="+mn-ea"/>
                          <a:ea typeface="+mn-ea"/>
                          <a:cs typeface="Times New Roman" panose="02020603050405020304" pitchFamily="18" charset="0"/>
                        </a:rPr>
                        <a:t>11</a:t>
                      </a:r>
                      <a:r>
                        <a:rPr lang="ko-KR" altLang="en-US" sz="750" dirty="0">
                          <a:solidFill>
                            <a:schemeClr val="tx1"/>
                          </a:solidFill>
                          <a:latin typeface="+mn-ea"/>
                          <a:ea typeface="+mn-ea"/>
                          <a:cs typeface="Times New Roman" panose="02020603050405020304" pitchFamily="18" charset="0"/>
                        </a:rPr>
                        <a:t>일</a:t>
                      </a:r>
                      <a:endParaRPr lang="ko-KR" sz="750" dirty="0">
                        <a:solidFill>
                          <a:schemeClr val="tx1"/>
                        </a:solidFill>
                        <a:latin typeface="+mn-ea"/>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26949">
                <a:tc>
                  <a:txBody>
                    <a:bodyPr/>
                    <a:lstStyle/>
                    <a:p>
                      <a:pPr algn="ctr" latinLnBrk="1">
                        <a:lnSpc>
                          <a:spcPct val="100000"/>
                        </a:lnSpc>
                        <a:spcAft>
                          <a:spcPts val="800"/>
                        </a:spcAft>
                      </a:pPr>
                      <a:r>
                        <a:rPr lang="ko-KR" altLang="en-US" sz="750" b="1" kern="100" dirty="0">
                          <a:effectLst/>
                          <a:latin typeface="+mn-ea"/>
                          <a:ea typeface="+mn-ea"/>
                          <a:cs typeface="Times New Roman" panose="02020603050405020304" pitchFamily="18" charset="0"/>
                        </a:rPr>
                        <a:t>상장여부</a:t>
                      </a:r>
                      <a:endParaRPr lang="ko-KR" sz="750" kern="100" dirty="0">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ko-KR" altLang="en-US" sz="750" dirty="0">
                          <a:solidFill>
                            <a:schemeClr val="tx1"/>
                          </a:solidFill>
                          <a:latin typeface="+mn-ea"/>
                          <a:ea typeface="+mn-ea"/>
                          <a:cs typeface="Times New Roman" pitchFamily="18" charset="0"/>
                        </a:rPr>
                        <a:t>비상장</a:t>
                      </a:r>
                      <a:endParaRPr lang="ko-KR" sz="75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44844">
                <a:tc>
                  <a:txBody>
                    <a:bodyPr/>
                    <a:lstStyle/>
                    <a:p>
                      <a:pPr algn="ctr" latinLnBrk="1">
                        <a:lnSpc>
                          <a:spcPct val="100000"/>
                        </a:lnSpc>
                        <a:spcAft>
                          <a:spcPts val="800"/>
                        </a:spcAft>
                      </a:pPr>
                      <a:r>
                        <a:rPr lang="ko-KR" altLang="en-US" sz="750" b="1" kern="100" dirty="0">
                          <a:solidFill>
                            <a:schemeClr val="tx1"/>
                          </a:solidFill>
                          <a:effectLst/>
                          <a:latin typeface="+mn-ea"/>
                          <a:ea typeface="+mn-ea"/>
                          <a:cs typeface="Times New Roman" panose="02020603050405020304" pitchFamily="18" charset="0"/>
                        </a:rPr>
                        <a:t>특허</a:t>
                      </a:r>
                      <a:endParaRPr lang="ko-KR" sz="75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lvl="0" indent="-1714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lang="ko-KR" altLang="en-US" sz="750" b="0" i="0" u="none" strike="noStrike" kern="1200" baseline="0" dirty="0">
                          <a:solidFill>
                            <a:schemeClr val="tx1"/>
                          </a:solidFill>
                          <a:latin typeface="+mn-ea"/>
                          <a:ea typeface="+mn-ea"/>
                          <a:cs typeface="Times New Roman" panose="02020603050405020304" pitchFamily="18" charset="0"/>
                        </a:rPr>
                        <a:t>동맥경화 치료제와 알츠하이머 치료제 관련 총 </a:t>
                      </a:r>
                      <a:r>
                        <a:rPr lang="en-US" altLang="ko-KR" sz="750" b="0" i="0" u="none" strike="noStrike" kern="1200" baseline="0" dirty="0">
                          <a:solidFill>
                            <a:schemeClr val="tx1"/>
                          </a:solidFill>
                          <a:latin typeface="+mn-ea"/>
                          <a:ea typeface="+mn-ea"/>
                          <a:cs typeface="Times New Roman" panose="02020603050405020304" pitchFamily="18" charset="0"/>
                        </a:rPr>
                        <a:t>7</a:t>
                      </a:r>
                      <a:r>
                        <a:rPr lang="ko-KR" altLang="en-US" sz="750" b="0" i="0" u="none" strike="noStrike" kern="1200" baseline="0" dirty="0">
                          <a:solidFill>
                            <a:schemeClr val="tx1"/>
                          </a:solidFill>
                          <a:latin typeface="+mn-ea"/>
                          <a:ea typeface="+mn-ea"/>
                          <a:cs typeface="Times New Roman" panose="02020603050405020304" pitchFamily="18" charset="0"/>
                        </a:rPr>
                        <a:t>건의 특허가 출원되었는데</a:t>
                      </a:r>
                      <a:r>
                        <a:rPr lang="en-US" altLang="ko-KR" sz="750" b="0" i="0" u="none" strike="noStrike" kern="1200" baseline="0" dirty="0">
                          <a:solidFill>
                            <a:schemeClr val="tx1"/>
                          </a:solidFill>
                          <a:latin typeface="+mn-ea"/>
                          <a:ea typeface="+mn-ea"/>
                          <a:cs typeface="Times New Roman" panose="02020603050405020304" pitchFamily="18" charset="0"/>
                        </a:rPr>
                        <a:t>, </a:t>
                      </a:r>
                      <a:r>
                        <a:rPr lang="ko-KR" altLang="en-US" sz="750" b="0" i="0" u="none" strike="noStrike" kern="1200" baseline="0" dirty="0">
                          <a:solidFill>
                            <a:schemeClr val="tx1"/>
                          </a:solidFill>
                          <a:latin typeface="+mn-ea"/>
                          <a:ea typeface="+mn-ea"/>
                          <a:cs typeface="Times New Roman" panose="02020603050405020304" pitchFamily="18" charset="0"/>
                        </a:rPr>
                        <a:t>이 중 </a:t>
                      </a:r>
                      <a:r>
                        <a:rPr lang="en-US" altLang="ko-KR" sz="750" b="0" i="0" u="none" strike="noStrike" kern="1200" baseline="0" dirty="0">
                          <a:solidFill>
                            <a:schemeClr val="tx1"/>
                          </a:solidFill>
                          <a:latin typeface="+mn-ea"/>
                          <a:ea typeface="+mn-ea"/>
                          <a:cs typeface="Times New Roman" panose="02020603050405020304" pitchFamily="18" charset="0"/>
                        </a:rPr>
                        <a:t>3</a:t>
                      </a:r>
                      <a:r>
                        <a:rPr lang="ko-KR" altLang="en-US" sz="750" b="0" i="0" u="none" strike="noStrike" kern="1200" baseline="0" dirty="0">
                          <a:solidFill>
                            <a:schemeClr val="tx1"/>
                          </a:solidFill>
                          <a:latin typeface="+mn-ea"/>
                          <a:ea typeface="+mn-ea"/>
                          <a:cs typeface="Times New Roman" panose="02020603050405020304" pitchFamily="18" charset="0"/>
                        </a:rPr>
                        <a:t>건이 등록되었고</a:t>
                      </a:r>
                      <a:r>
                        <a:rPr lang="en-US" altLang="ko-KR" sz="750" b="0" i="0" u="none" strike="noStrike" kern="1200" baseline="0" dirty="0">
                          <a:solidFill>
                            <a:schemeClr val="tx1"/>
                          </a:solidFill>
                          <a:latin typeface="+mn-ea"/>
                          <a:ea typeface="+mn-ea"/>
                          <a:cs typeface="Times New Roman" panose="02020603050405020304" pitchFamily="18" charset="0"/>
                        </a:rPr>
                        <a:t> 4</a:t>
                      </a:r>
                      <a:r>
                        <a:rPr lang="ko-KR" altLang="en-US" sz="750" b="0" i="0" u="none" strike="noStrike" kern="1200" baseline="0" dirty="0">
                          <a:solidFill>
                            <a:schemeClr val="tx1"/>
                          </a:solidFill>
                          <a:latin typeface="+mn-ea"/>
                          <a:ea typeface="+mn-ea"/>
                          <a:cs typeface="Times New Roman" panose="02020603050405020304" pitchFamily="18" charset="0"/>
                        </a:rPr>
                        <a:t>건은 심사 중임</a:t>
                      </a:r>
                      <a:r>
                        <a:rPr lang="en-US" altLang="ko-KR" sz="750" b="0" i="0" u="none" strike="noStrike" kern="1200" baseline="0" dirty="0">
                          <a:solidFill>
                            <a:schemeClr val="tx1"/>
                          </a:solidFill>
                          <a:latin typeface="+mn-ea"/>
                          <a:ea typeface="+mn-ea"/>
                          <a:cs typeface="Times New Roman" panose="02020603050405020304" pitchFamily="18" charset="0"/>
                        </a:rPr>
                        <a:t>.</a:t>
                      </a:r>
                      <a:endParaRPr lang="ko-KR" altLang="en-US" sz="750" b="0" i="0" u="none" strike="noStrike" kern="1200" baseline="0" dirty="0">
                        <a:solidFill>
                          <a:schemeClr val="tx1"/>
                        </a:solidFill>
                        <a:latin typeface="+mn-ea"/>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8420">
                <a:tc>
                  <a:txBody>
                    <a:bodyPr/>
                    <a:lstStyle/>
                    <a:p>
                      <a:pPr algn="ctr">
                        <a:lnSpc>
                          <a:spcPts val="1200"/>
                        </a:lnSpc>
                        <a:spcBef>
                          <a:spcPts val="300"/>
                        </a:spcBef>
                        <a:spcAft>
                          <a:spcPts val="0"/>
                        </a:spcAft>
                        <a:tabLst>
                          <a:tab pos="508000" algn="l"/>
                        </a:tabLst>
                      </a:pPr>
                      <a:r>
                        <a:rPr lang="en-US" altLang="ko-KR" sz="750" b="1" dirty="0">
                          <a:solidFill>
                            <a:schemeClr val="tx1"/>
                          </a:solidFill>
                          <a:latin typeface="+mn-ea"/>
                          <a:ea typeface="+mn-ea"/>
                          <a:cs typeface="Times New Roman" pitchFamily="18" charset="0"/>
                        </a:rPr>
                        <a:t>ESG </a:t>
                      </a:r>
                      <a:r>
                        <a:rPr lang="ko-KR" altLang="en-US" sz="750" b="1" dirty="0">
                          <a:solidFill>
                            <a:schemeClr val="tx1"/>
                          </a:solidFill>
                          <a:latin typeface="+mn-ea"/>
                          <a:ea typeface="+mn-ea"/>
                          <a:cs typeface="Times New Roman" pitchFamily="18" charset="0"/>
                        </a:rPr>
                        <a:t>경영</a:t>
                      </a:r>
                      <a:endParaRPr lang="ko-KR" sz="750" b="1"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buFont typeface="Arial" panose="020B0604020202020204" pitchFamily="34" charset="0"/>
                        <a:buChar char="•"/>
                      </a:pPr>
                      <a:r>
                        <a:rPr lang="ko-KR" altLang="en-US" sz="750" b="0" i="0" u="none" strike="noStrike" baseline="0" dirty="0">
                          <a:solidFill>
                            <a:schemeClr val="tx1"/>
                          </a:solidFill>
                          <a:latin typeface="+mn-ea"/>
                          <a:ea typeface="+mn-ea"/>
                          <a:cs typeface="Times New Roman" panose="02020603050405020304" pitchFamily="18" charset="0"/>
                        </a:rPr>
                        <a:t>환경오염을 최소화하기 위해 </a:t>
                      </a:r>
                      <a:r>
                        <a:rPr lang="en-US" altLang="ko-KR" sz="750" b="0" i="0" u="none" strike="noStrike" baseline="0" dirty="0">
                          <a:solidFill>
                            <a:schemeClr val="tx1"/>
                          </a:solidFill>
                          <a:latin typeface="+mn-ea"/>
                          <a:ea typeface="+mn-ea"/>
                          <a:cs typeface="Times New Roman" panose="02020603050405020304" pitchFamily="18" charset="0"/>
                        </a:rPr>
                        <a:t>filter-based </a:t>
                      </a:r>
                      <a:r>
                        <a:rPr lang="ko-KR" altLang="en-US" sz="750" b="0" i="0" u="none" strike="noStrike" baseline="0" dirty="0" err="1">
                          <a:solidFill>
                            <a:schemeClr val="tx1"/>
                          </a:solidFill>
                          <a:latin typeface="+mn-ea"/>
                          <a:ea typeface="+mn-ea"/>
                          <a:cs typeface="Times New Roman" panose="02020603050405020304" pitchFamily="18" charset="0"/>
                        </a:rPr>
                        <a:t>흄후드를</a:t>
                      </a:r>
                      <a:r>
                        <a:rPr lang="ko-KR" altLang="en-US" sz="750" b="0" i="0" u="none" strike="noStrike" baseline="0" dirty="0">
                          <a:solidFill>
                            <a:schemeClr val="tx1"/>
                          </a:solidFill>
                          <a:latin typeface="+mn-ea"/>
                          <a:ea typeface="+mn-ea"/>
                          <a:cs typeface="Times New Roman" panose="02020603050405020304" pitchFamily="18" charset="0"/>
                        </a:rPr>
                        <a:t> 사용하여 신약을 합성함</a:t>
                      </a:r>
                      <a:r>
                        <a:rPr lang="en-US" altLang="ko-KR" sz="750" b="0" i="0" u="none" strike="noStrike" baseline="0" dirty="0">
                          <a:solidFill>
                            <a:schemeClr val="tx1"/>
                          </a:solidFill>
                          <a:latin typeface="+mn-ea"/>
                          <a:ea typeface="+mn-ea"/>
                          <a:cs typeface="Times New Roman" panose="02020603050405020304" pitchFamily="18" charset="0"/>
                        </a:rPr>
                        <a:t>.</a:t>
                      </a:r>
                    </a:p>
                    <a:p>
                      <a:pPr marL="171450" indent="-171450">
                        <a:buFont typeface="Arial" panose="020B0604020202020204" pitchFamily="34" charset="0"/>
                        <a:buChar char="•"/>
                      </a:pPr>
                      <a:r>
                        <a:rPr lang="en-US" altLang="ko-KR" sz="750" b="0" i="0" u="none" strike="noStrike" baseline="0" dirty="0">
                          <a:solidFill>
                            <a:schemeClr val="tx1"/>
                          </a:solidFill>
                          <a:latin typeface="+mn-ea"/>
                          <a:ea typeface="+mn-ea"/>
                          <a:cs typeface="Times New Roman" panose="02020603050405020304" pitchFamily="18" charset="0"/>
                        </a:rPr>
                        <a:t>65</a:t>
                      </a:r>
                      <a:r>
                        <a:rPr lang="ko-KR" altLang="en-US" sz="750" b="0" i="0" u="none" strike="noStrike" baseline="0" dirty="0">
                          <a:solidFill>
                            <a:schemeClr val="tx1"/>
                          </a:solidFill>
                          <a:latin typeface="+mn-ea"/>
                          <a:ea typeface="+mn-ea"/>
                          <a:cs typeface="Times New Roman" panose="02020603050405020304" pitchFamily="18" charset="0"/>
                        </a:rPr>
                        <a:t>세 이상의 </a:t>
                      </a:r>
                      <a:r>
                        <a:rPr lang="ko-KR" altLang="en-US" sz="750" b="0" i="0" u="none" strike="noStrike" baseline="0" dirty="0" err="1">
                          <a:solidFill>
                            <a:schemeClr val="tx1"/>
                          </a:solidFill>
                          <a:latin typeface="+mn-ea"/>
                          <a:ea typeface="+mn-ea"/>
                          <a:cs typeface="Times New Roman" panose="02020603050405020304" pitchFamily="18" charset="0"/>
                        </a:rPr>
                        <a:t>고경력</a:t>
                      </a:r>
                      <a:r>
                        <a:rPr lang="ko-KR" altLang="en-US" sz="750" b="0" i="0" u="none" strike="noStrike" baseline="0" dirty="0">
                          <a:solidFill>
                            <a:schemeClr val="tx1"/>
                          </a:solidFill>
                          <a:latin typeface="+mn-ea"/>
                          <a:ea typeface="+mn-ea"/>
                          <a:cs typeface="Times New Roman" panose="02020603050405020304" pitchFamily="18" charset="0"/>
                        </a:rPr>
                        <a:t> 연구자가 </a:t>
                      </a:r>
                      <a:r>
                        <a:rPr lang="ko-KR" altLang="en-US" sz="750" b="0" i="0" u="none" strike="noStrike" baseline="0" dirty="0" err="1">
                          <a:solidFill>
                            <a:schemeClr val="tx1"/>
                          </a:solidFill>
                          <a:latin typeface="+mn-ea"/>
                          <a:ea typeface="+mn-ea"/>
                          <a:cs typeface="Times New Roman" panose="02020603050405020304" pitchFamily="18" charset="0"/>
                        </a:rPr>
                        <a:t>신약합성팀</a:t>
                      </a:r>
                      <a:r>
                        <a:rPr lang="ko-KR" altLang="en-US" sz="750" b="0" i="0" u="none" strike="noStrike" baseline="0" dirty="0">
                          <a:solidFill>
                            <a:schemeClr val="tx1"/>
                          </a:solidFill>
                          <a:latin typeface="+mn-ea"/>
                          <a:ea typeface="+mn-ea"/>
                          <a:cs typeface="Times New Roman" panose="02020603050405020304" pitchFamily="18" charset="0"/>
                        </a:rPr>
                        <a:t> 책임자를 맡고 있음</a:t>
                      </a:r>
                      <a:r>
                        <a:rPr lang="en-US" altLang="ko-KR" sz="750" b="0" i="0" u="none" strike="noStrike" baseline="0" dirty="0">
                          <a:solidFill>
                            <a:schemeClr val="tx1"/>
                          </a:solidFill>
                          <a:latin typeface="+mn-ea"/>
                          <a:ea typeface="+mn-ea"/>
                          <a:cs typeface="Times New Roman" panose="02020603050405020304" pitchFamily="18" charset="0"/>
                        </a:rPr>
                        <a:t>.</a:t>
                      </a:r>
                      <a:endParaRPr lang="ko-KR" altLang="en-US" sz="750" b="0" i="0" u="none" strike="noStrike" baseline="0" dirty="0">
                        <a:solidFill>
                          <a:schemeClr val="tx1"/>
                        </a:solidFill>
                        <a:latin typeface="+mn-ea"/>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49854066"/>
                  </a:ext>
                </a:extLst>
              </a:tr>
            </a:tbl>
          </a:graphicData>
        </a:graphic>
      </p:graphicFrame>
      <p:sp>
        <p:nvSpPr>
          <p:cNvPr id="25" name="TextBox 24">
            <a:extLst>
              <a:ext uri="{FF2B5EF4-FFF2-40B4-BE49-F238E27FC236}">
                <a16:creationId xmlns:a16="http://schemas.microsoft.com/office/drawing/2014/main" id="{655ED129-4958-B307-1EFA-5D48A4F6F177}"/>
              </a:ext>
            </a:extLst>
          </p:cNvPr>
          <p:cNvSpPr txBox="1"/>
          <p:nvPr/>
        </p:nvSpPr>
        <p:spPr>
          <a:xfrm>
            <a:off x="188640" y="6948264"/>
            <a:ext cx="800219" cy="276999"/>
          </a:xfrm>
          <a:prstGeom prst="rect">
            <a:avLst/>
          </a:prstGeom>
          <a:noFill/>
        </p:spPr>
        <p:txBody>
          <a:bodyPr wrap="none" rtlCol="0">
            <a:spAutoFit/>
          </a:bodyPr>
          <a:lstStyle/>
          <a:p>
            <a:r>
              <a:rPr lang="ko-KR" altLang="en-US" sz="1200" b="1" dirty="0">
                <a:solidFill>
                  <a:schemeClr val="accent5">
                    <a:lumMod val="50000"/>
                  </a:schemeClr>
                </a:solidFill>
                <a:latin typeface="+mn-ea"/>
                <a:ea typeface="+mn-ea"/>
                <a:cs typeface="Times New Roman" panose="02020603050405020304" pitchFamily="18" charset="0"/>
              </a:rPr>
              <a:t>투자유치</a:t>
            </a:r>
          </a:p>
        </p:txBody>
      </p:sp>
      <p:sp>
        <p:nvSpPr>
          <p:cNvPr id="38" name="TextBox 37">
            <a:extLst>
              <a:ext uri="{FF2B5EF4-FFF2-40B4-BE49-F238E27FC236}">
                <a16:creationId xmlns:a16="http://schemas.microsoft.com/office/drawing/2014/main" id="{0D4F97B9-47B0-9143-3615-A26941F41C13}"/>
              </a:ext>
            </a:extLst>
          </p:cNvPr>
          <p:cNvSpPr txBox="1"/>
          <p:nvPr/>
        </p:nvSpPr>
        <p:spPr>
          <a:xfrm>
            <a:off x="200399" y="2704435"/>
            <a:ext cx="646331" cy="276999"/>
          </a:xfrm>
          <a:prstGeom prst="rect">
            <a:avLst/>
          </a:prstGeom>
          <a:noFill/>
        </p:spPr>
        <p:txBody>
          <a:bodyPr wrap="none" rtlCol="0">
            <a:spAutoFit/>
          </a:bodyPr>
          <a:lstStyle/>
          <a:p>
            <a:r>
              <a:rPr lang="ko-KR" altLang="en-US" sz="1200" b="1" dirty="0" err="1">
                <a:solidFill>
                  <a:schemeClr val="accent5">
                    <a:lumMod val="50000"/>
                  </a:schemeClr>
                </a:solidFill>
                <a:latin typeface="+mn-ea"/>
                <a:ea typeface="+mn-ea"/>
                <a:cs typeface="Times New Roman" panose="02020603050405020304" pitchFamily="18" charset="0"/>
              </a:rPr>
              <a:t>트랙션</a:t>
            </a:r>
            <a:endParaRPr lang="ko-KR" altLang="en-US" sz="1200" b="1" dirty="0">
              <a:solidFill>
                <a:schemeClr val="accent5">
                  <a:lumMod val="50000"/>
                </a:schemeClr>
              </a:solidFill>
              <a:latin typeface="+mn-ea"/>
              <a:ea typeface="+mn-ea"/>
              <a:cs typeface="Times New Roman" panose="02020603050405020304" pitchFamily="18" charset="0"/>
            </a:endParaRPr>
          </a:p>
        </p:txBody>
      </p:sp>
      <p:graphicFrame>
        <p:nvGraphicFramePr>
          <p:cNvPr id="39" name="표 38">
            <a:extLst>
              <a:ext uri="{FF2B5EF4-FFF2-40B4-BE49-F238E27FC236}">
                <a16:creationId xmlns:a16="http://schemas.microsoft.com/office/drawing/2014/main" id="{36DDB607-01E2-47FC-B9F7-2F582C19C711}"/>
              </a:ext>
            </a:extLst>
          </p:cNvPr>
          <p:cNvGraphicFramePr>
            <a:graphicFrameLocks noGrp="1"/>
          </p:cNvGraphicFramePr>
          <p:nvPr>
            <p:extLst>
              <p:ext uri="{D42A27DB-BD31-4B8C-83A1-F6EECF244321}">
                <p14:modId xmlns:p14="http://schemas.microsoft.com/office/powerpoint/2010/main" val="768972072"/>
              </p:ext>
            </p:extLst>
          </p:nvPr>
        </p:nvGraphicFramePr>
        <p:xfrm>
          <a:off x="620686" y="7402232"/>
          <a:ext cx="5916950" cy="795594"/>
        </p:xfrm>
        <a:graphic>
          <a:graphicData uri="http://schemas.openxmlformats.org/drawingml/2006/table">
            <a:tbl>
              <a:tblPr firstRow="1" bandRow="1">
                <a:tableStyleId>{2D5ABB26-0587-4C30-8999-92F81FD0307C}</a:tableStyleId>
              </a:tblPr>
              <a:tblGrid>
                <a:gridCol w="1520748">
                  <a:extLst>
                    <a:ext uri="{9D8B030D-6E8A-4147-A177-3AD203B41FA5}">
                      <a16:colId xmlns:a16="http://schemas.microsoft.com/office/drawing/2014/main" val="20000"/>
                    </a:ext>
                  </a:extLst>
                </a:gridCol>
                <a:gridCol w="4396202">
                  <a:extLst>
                    <a:ext uri="{9D8B030D-6E8A-4147-A177-3AD203B41FA5}">
                      <a16:colId xmlns:a16="http://schemas.microsoft.com/office/drawing/2014/main" val="20001"/>
                    </a:ext>
                  </a:extLst>
                </a:gridCol>
              </a:tblGrid>
              <a:tr h="265198">
                <a:tc>
                  <a:txBody>
                    <a:bodyPr/>
                    <a:lstStyle/>
                    <a:p>
                      <a:pPr algn="ctr">
                        <a:lnSpc>
                          <a:spcPts val="1200"/>
                        </a:lnSpc>
                        <a:spcBef>
                          <a:spcPts val="300"/>
                        </a:spcBef>
                        <a:spcAft>
                          <a:spcPts val="0"/>
                        </a:spcAft>
                        <a:tabLst>
                          <a:tab pos="508000" algn="l"/>
                        </a:tabLst>
                      </a:pPr>
                      <a:r>
                        <a:rPr lang="ko-KR" altLang="en-US" sz="800" b="1" dirty="0">
                          <a:solidFill>
                            <a:schemeClr val="tx1"/>
                          </a:solidFill>
                          <a:latin typeface="+mn-ea"/>
                          <a:ea typeface="+mn-ea"/>
                          <a:cs typeface="Times New Roman" panose="02020603050405020304" pitchFamily="18" charset="0"/>
                        </a:rPr>
                        <a:t>투자 구조</a:t>
                      </a:r>
                      <a:endParaRPr lang="ko-KR" sz="800" b="1"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ko-KR" altLang="en-US" sz="800" baseline="0" dirty="0">
                          <a:solidFill>
                            <a:schemeClr val="tx1"/>
                          </a:solidFill>
                          <a:latin typeface="+mn-ea"/>
                          <a:ea typeface="+mn-ea"/>
                          <a:cs typeface="Times New Roman" panose="02020603050405020304" pitchFamily="18" charset="0"/>
                        </a:rPr>
                        <a:t>지분투자</a:t>
                      </a:r>
                      <a:r>
                        <a:rPr lang="en-US" altLang="ko-KR" sz="800" baseline="0" dirty="0">
                          <a:solidFill>
                            <a:schemeClr val="tx1"/>
                          </a:solidFill>
                          <a:latin typeface="+mn-ea"/>
                          <a:ea typeface="+mn-ea"/>
                          <a:cs typeface="Times New Roman" panose="02020603050405020304" pitchFamily="18" charset="0"/>
                        </a:rPr>
                        <a:t>, </a:t>
                      </a:r>
                      <a:r>
                        <a:rPr lang="ko-KR" altLang="en-US" sz="800" baseline="0" dirty="0">
                          <a:solidFill>
                            <a:schemeClr val="tx1"/>
                          </a:solidFill>
                          <a:latin typeface="+mn-ea"/>
                          <a:ea typeface="+mn-ea"/>
                          <a:cs typeface="Times New Roman" panose="02020603050405020304" pitchFamily="18" charset="0"/>
                        </a:rPr>
                        <a:t>조인트 벤처</a:t>
                      </a:r>
                      <a:r>
                        <a:rPr lang="en-US" altLang="ko-KR" sz="800" baseline="0" dirty="0">
                          <a:solidFill>
                            <a:schemeClr val="tx1"/>
                          </a:solidFill>
                          <a:latin typeface="+mn-ea"/>
                          <a:ea typeface="+mn-ea"/>
                          <a:cs typeface="Times New Roman" panose="02020603050405020304" pitchFamily="18" charset="0"/>
                        </a:rPr>
                        <a:t>, M&amp;A</a:t>
                      </a:r>
                      <a:endParaRPr lang="ko-KR" sz="800"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65198">
                <a:tc>
                  <a:txBody>
                    <a:bodyPr/>
                    <a:lstStyle/>
                    <a:p>
                      <a:pPr algn="ctr">
                        <a:lnSpc>
                          <a:spcPts val="1200"/>
                        </a:lnSpc>
                        <a:spcBef>
                          <a:spcPts val="300"/>
                        </a:spcBef>
                        <a:spcAft>
                          <a:spcPts val="0"/>
                        </a:spcAft>
                        <a:tabLst>
                          <a:tab pos="508000" algn="l"/>
                        </a:tabLst>
                      </a:pPr>
                      <a:r>
                        <a:rPr lang="ko-KR" altLang="en-US" sz="800" b="1" dirty="0">
                          <a:solidFill>
                            <a:schemeClr val="tx1"/>
                          </a:solidFill>
                          <a:latin typeface="+mn-ea"/>
                          <a:ea typeface="+mn-ea"/>
                          <a:cs typeface="Times New Roman" panose="02020603050405020304" pitchFamily="18" charset="0"/>
                        </a:rPr>
                        <a:t>희망 금액</a:t>
                      </a:r>
                      <a:endParaRPr lang="ko-KR" sz="800" b="1"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90500" indent="-171450">
                        <a:lnSpc>
                          <a:spcPts val="1200"/>
                        </a:lnSpc>
                        <a:spcAft>
                          <a:spcPts val="300"/>
                        </a:spcAft>
                        <a:buFont typeface="Arial" pitchFamily="34" charset="0"/>
                        <a:buChar char="•"/>
                        <a:tabLst>
                          <a:tab pos="508000" algn="l"/>
                        </a:tabLst>
                      </a:pPr>
                      <a:r>
                        <a:rPr lang="en-US" altLang="ko-KR" sz="800" dirty="0">
                          <a:solidFill>
                            <a:schemeClr val="tx1"/>
                          </a:solidFill>
                          <a:latin typeface="+mn-ea"/>
                          <a:ea typeface="+mn-ea"/>
                          <a:cs typeface="Times New Roman" panose="02020603050405020304" pitchFamily="18" charset="0"/>
                        </a:rPr>
                        <a:t>50</a:t>
                      </a:r>
                      <a:r>
                        <a:rPr lang="ko-KR" altLang="en-US" sz="800" dirty="0">
                          <a:solidFill>
                            <a:schemeClr val="tx1"/>
                          </a:solidFill>
                          <a:latin typeface="+mn-ea"/>
                          <a:ea typeface="+mn-ea"/>
                          <a:cs typeface="Times New Roman" panose="02020603050405020304" pitchFamily="18" charset="0"/>
                        </a:rPr>
                        <a:t>억원</a:t>
                      </a:r>
                      <a:endParaRPr lang="ko-KR" sz="800"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5198">
                <a:tc>
                  <a:txBody>
                    <a:bodyPr/>
                    <a:lstStyle/>
                    <a:p>
                      <a:pPr algn="ctr">
                        <a:lnSpc>
                          <a:spcPts val="1200"/>
                        </a:lnSpc>
                        <a:spcBef>
                          <a:spcPts val="300"/>
                        </a:spcBef>
                        <a:spcAft>
                          <a:spcPts val="0"/>
                        </a:spcAft>
                        <a:tabLst>
                          <a:tab pos="508000" algn="l"/>
                        </a:tabLst>
                      </a:pPr>
                      <a:r>
                        <a:rPr lang="ko-KR" altLang="en-US" sz="800" b="1" dirty="0">
                          <a:solidFill>
                            <a:schemeClr val="tx1"/>
                          </a:solidFill>
                          <a:latin typeface="+mn-ea"/>
                          <a:ea typeface="+mn-ea"/>
                          <a:cs typeface="Times New Roman" panose="02020603050405020304" pitchFamily="18" charset="0"/>
                        </a:rPr>
                        <a:t>진출 희망국가</a:t>
                      </a:r>
                      <a:endParaRPr lang="ko-KR" sz="800" b="1"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marR="0" indent="-171450" algn="l" defTabSz="914400" rtl="0" eaLnBrk="1" fontAlgn="auto" latinLnBrk="1" hangingPunct="1">
                        <a:lnSpc>
                          <a:spcPts val="1200"/>
                        </a:lnSpc>
                        <a:spcBef>
                          <a:spcPts val="0"/>
                        </a:spcBef>
                        <a:spcAft>
                          <a:spcPts val="300"/>
                        </a:spcAft>
                        <a:buClrTx/>
                        <a:buSzTx/>
                        <a:buFont typeface="Arial" pitchFamily="34" charset="0"/>
                        <a:buChar char="•"/>
                        <a:tabLst>
                          <a:tab pos="508000" algn="l"/>
                        </a:tabLst>
                        <a:defRPr/>
                      </a:pPr>
                      <a:r>
                        <a:rPr lang="ko-KR" altLang="en-US" sz="800" u="none" dirty="0">
                          <a:solidFill>
                            <a:schemeClr val="tx1"/>
                          </a:solidFill>
                          <a:latin typeface="+mn-ea"/>
                          <a:ea typeface="+mn-ea"/>
                          <a:cs typeface="Times New Roman" panose="02020603050405020304" pitchFamily="18" charset="0"/>
                        </a:rPr>
                        <a:t>북미</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유럽</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중국</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일본</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호주</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동남아시아</a:t>
                      </a:r>
                      <a:r>
                        <a:rPr lang="en-US" altLang="ko-KR" sz="800" u="none" dirty="0">
                          <a:solidFill>
                            <a:schemeClr val="tx1"/>
                          </a:solidFill>
                          <a:latin typeface="+mn-ea"/>
                          <a:ea typeface="+mn-ea"/>
                          <a:cs typeface="Times New Roman" panose="02020603050405020304" pitchFamily="18" charset="0"/>
                        </a:rPr>
                        <a:t>, </a:t>
                      </a:r>
                      <a:r>
                        <a:rPr lang="ko-KR" altLang="en-US" sz="800" u="none" dirty="0">
                          <a:solidFill>
                            <a:schemeClr val="tx1"/>
                          </a:solidFill>
                          <a:latin typeface="+mn-ea"/>
                          <a:ea typeface="+mn-ea"/>
                          <a:cs typeface="Times New Roman" panose="02020603050405020304" pitchFamily="18" charset="0"/>
                        </a:rPr>
                        <a:t>중동</a:t>
                      </a:r>
                      <a:endParaRPr lang="ko-KR" altLang="ko-KR" sz="800" u="none" dirty="0">
                        <a:solidFill>
                          <a:schemeClr val="tx1"/>
                        </a:solidFill>
                        <a:latin typeface="+mn-ea"/>
                        <a:ea typeface="+mn-ea"/>
                        <a:cs typeface="Times New Roman" panose="02020603050405020304" pitchFamily="18" charset="0"/>
                      </a:endParaRPr>
                    </a:p>
                  </a:txBody>
                  <a:tcPr marL="51435" marR="51435" marT="36000" marB="36000" anchor="ctr">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42" name="TextBox 41">
            <a:extLst>
              <a:ext uri="{FF2B5EF4-FFF2-40B4-BE49-F238E27FC236}">
                <a16:creationId xmlns:a16="http://schemas.microsoft.com/office/drawing/2014/main" id="{C329D46B-0681-BC6D-AC9F-4F2C926F2729}"/>
              </a:ext>
            </a:extLst>
          </p:cNvPr>
          <p:cNvSpPr txBox="1"/>
          <p:nvPr/>
        </p:nvSpPr>
        <p:spPr>
          <a:xfrm>
            <a:off x="194485" y="4853195"/>
            <a:ext cx="1162498" cy="276999"/>
          </a:xfrm>
          <a:prstGeom prst="rect">
            <a:avLst/>
          </a:prstGeom>
          <a:noFill/>
        </p:spPr>
        <p:txBody>
          <a:bodyPr wrap="none" rtlCol="0">
            <a:spAutoFit/>
          </a:bodyPr>
          <a:lstStyle/>
          <a:p>
            <a:r>
              <a:rPr lang="ko-KR" altLang="en-US" sz="1200" b="1" dirty="0">
                <a:solidFill>
                  <a:schemeClr val="accent5">
                    <a:lumMod val="50000"/>
                  </a:schemeClr>
                </a:solidFill>
                <a:latin typeface="+mn-ea"/>
                <a:ea typeface="+mn-ea"/>
                <a:cs typeface="Times New Roman" panose="02020603050405020304" pitchFamily="18" charset="0"/>
              </a:rPr>
              <a:t>비즈니스 플랜</a:t>
            </a:r>
          </a:p>
        </p:txBody>
      </p:sp>
      <p:cxnSp>
        <p:nvCxnSpPr>
          <p:cNvPr id="49" name="직선 연결선 48">
            <a:extLst>
              <a:ext uri="{FF2B5EF4-FFF2-40B4-BE49-F238E27FC236}">
                <a16:creationId xmlns:a16="http://schemas.microsoft.com/office/drawing/2014/main" id="{0AA3A45F-93AB-E1AB-CFFA-AE5CE107EAE3}"/>
              </a:ext>
            </a:extLst>
          </p:cNvPr>
          <p:cNvCxnSpPr/>
          <p:nvPr/>
        </p:nvCxnSpPr>
        <p:spPr>
          <a:xfrm>
            <a:off x="309636" y="755576"/>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9">
            <a:extLst>
              <a:ext uri="{FF2B5EF4-FFF2-40B4-BE49-F238E27FC236}">
                <a16:creationId xmlns:a16="http://schemas.microsoft.com/office/drawing/2014/main" id="{B2328E19-BB8F-E07D-04DA-A6353092A017}"/>
              </a:ext>
            </a:extLst>
          </p:cNvPr>
          <p:cNvCxnSpPr/>
          <p:nvPr/>
        </p:nvCxnSpPr>
        <p:spPr>
          <a:xfrm>
            <a:off x="309636" y="2967515"/>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50">
            <a:extLst>
              <a:ext uri="{FF2B5EF4-FFF2-40B4-BE49-F238E27FC236}">
                <a16:creationId xmlns:a16="http://schemas.microsoft.com/office/drawing/2014/main" id="{5004EDE2-0D14-8302-B895-8CB4AEBF46DF}"/>
              </a:ext>
            </a:extLst>
          </p:cNvPr>
          <p:cNvCxnSpPr/>
          <p:nvPr/>
        </p:nvCxnSpPr>
        <p:spPr>
          <a:xfrm>
            <a:off x="309636" y="5096515"/>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2" name="직선 연결선 51">
            <a:extLst>
              <a:ext uri="{FF2B5EF4-FFF2-40B4-BE49-F238E27FC236}">
                <a16:creationId xmlns:a16="http://schemas.microsoft.com/office/drawing/2014/main" id="{DF4B587C-DB7D-A50A-BB43-F127446038AC}"/>
              </a:ext>
            </a:extLst>
          </p:cNvPr>
          <p:cNvCxnSpPr/>
          <p:nvPr/>
        </p:nvCxnSpPr>
        <p:spPr>
          <a:xfrm>
            <a:off x="309636" y="7217011"/>
            <a:ext cx="6228000" cy="0"/>
          </a:xfrm>
          <a:prstGeom prst="line">
            <a:avLst/>
          </a:prstGeom>
          <a:ln w="6350">
            <a:solidFill>
              <a:schemeClr val="accent5">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1" name="직사각형 20">
            <a:extLst>
              <a:ext uri="{FF2B5EF4-FFF2-40B4-BE49-F238E27FC236}">
                <a16:creationId xmlns:a16="http://schemas.microsoft.com/office/drawing/2014/main" id="{0ED0A038-7B93-4E70-5CD1-17ACD6D057C4}"/>
              </a:ext>
            </a:extLst>
          </p:cNvPr>
          <p:cNvSpPr/>
          <p:nvPr/>
        </p:nvSpPr>
        <p:spPr>
          <a:xfrm>
            <a:off x="3764742" y="5527485"/>
            <a:ext cx="2772893" cy="120475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lvl="0" indent="-171450" algn="just">
              <a:lnSpc>
                <a:spcPts val="1200"/>
              </a:lnSpc>
              <a:buFont typeface="Arial" pitchFamily="34" charset="0"/>
              <a:buChar char="•"/>
            </a:pPr>
            <a:r>
              <a:rPr lang="ko-KR" altLang="en-US" sz="800" dirty="0">
                <a:solidFill>
                  <a:schemeClr val="tx1"/>
                </a:solidFill>
                <a:latin typeface="+mn-ea"/>
                <a:cs typeface="Times New Roman" panose="02020603050405020304" pitchFamily="18" charset="0"/>
              </a:rPr>
              <a:t>동맥경화 치료제 및 알츠하이머 치료제 신약후보물질에 대한 </a:t>
            </a:r>
            <a:r>
              <a:rPr lang="ko-KR" altLang="en-US" sz="800" dirty="0" err="1">
                <a:solidFill>
                  <a:schemeClr val="tx1"/>
                </a:solidFill>
                <a:latin typeface="+mn-ea"/>
                <a:cs typeface="Times New Roman" panose="02020603050405020304" pitchFamily="18" charset="0"/>
              </a:rPr>
              <a:t>비임상시험이</a:t>
            </a:r>
            <a:r>
              <a:rPr lang="ko-KR" altLang="en-US" sz="800" dirty="0">
                <a:solidFill>
                  <a:schemeClr val="tx1"/>
                </a:solidFill>
                <a:latin typeface="+mn-ea"/>
                <a:cs typeface="Times New Roman" panose="02020603050405020304" pitchFamily="18" charset="0"/>
              </a:rPr>
              <a:t> </a:t>
            </a:r>
            <a:r>
              <a:rPr lang="en-US" altLang="ko-KR" sz="800" dirty="0">
                <a:solidFill>
                  <a:schemeClr val="tx1"/>
                </a:solidFill>
                <a:latin typeface="+mn-ea"/>
                <a:cs typeface="Times New Roman" panose="02020603050405020304" pitchFamily="18" charset="0"/>
              </a:rPr>
              <a:t>2026~2027</a:t>
            </a:r>
            <a:r>
              <a:rPr lang="ko-KR" altLang="en-US" sz="800" dirty="0">
                <a:solidFill>
                  <a:schemeClr val="tx1"/>
                </a:solidFill>
                <a:latin typeface="+mn-ea"/>
                <a:cs typeface="Times New Roman" panose="02020603050405020304" pitchFamily="18" charset="0"/>
              </a:rPr>
              <a:t>년에 수행 예정임</a:t>
            </a:r>
            <a:r>
              <a:rPr lang="en-US" altLang="ko-KR" sz="800" dirty="0">
                <a:solidFill>
                  <a:schemeClr val="tx1"/>
                </a:solidFill>
                <a:latin typeface="+mn-ea"/>
                <a:cs typeface="Times New Roman" panose="02020603050405020304" pitchFamily="18" charset="0"/>
              </a:rPr>
              <a:t>.</a:t>
            </a:r>
          </a:p>
          <a:p>
            <a:pPr marL="171450" lvl="0" indent="-171450" algn="just">
              <a:lnSpc>
                <a:spcPts val="1200"/>
              </a:lnSpc>
              <a:buFont typeface="Arial" pitchFamily="34" charset="0"/>
              <a:buChar char="•"/>
            </a:pPr>
            <a:endParaRPr lang="en-US" altLang="ko-KR" sz="800" dirty="0">
              <a:solidFill>
                <a:schemeClr val="tx1"/>
              </a:solidFill>
              <a:latin typeface="+mn-ea"/>
              <a:cs typeface="Times New Roman" panose="02020603050405020304" pitchFamily="18" charset="0"/>
            </a:endParaRPr>
          </a:p>
          <a:p>
            <a:pPr marL="171450" lvl="0" indent="-171450" algn="just">
              <a:lnSpc>
                <a:spcPts val="1200"/>
              </a:lnSpc>
              <a:buFont typeface="Arial" pitchFamily="34" charset="0"/>
              <a:buChar char="•"/>
            </a:pPr>
            <a:r>
              <a:rPr lang="ko-KR" altLang="en-US" sz="800" dirty="0" err="1">
                <a:solidFill>
                  <a:schemeClr val="tx1"/>
                </a:solidFill>
                <a:latin typeface="+mn-ea"/>
                <a:cs typeface="Times New Roman" panose="02020603050405020304" pitchFamily="18" charset="0"/>
              </a:rPr>
              <a:t>비임상시험</a:t>
            </a:r>
            <a:r>
              <a:rPr lang="ko-KR" altLang="en-US" sz="800" dirty="0">
                <a:solidFill>
                  <a:schemeClr val="tx1"/>
                </a:solidFill>
                <a:latin typeface="+mn-ea"/>
                <a:cs typeface="Times New Roman" panose="02020603050405020304" pitchFamily="18" charset="0"/>
              </a:rPr>
              <a:t> 완료 후 또는 임상 </a:t>
            </a:r>
            <a:r>
              <a:rPr lang="en-US" altLang="ko-KR" sz="800" dirty="0">
                <a:solidFill>
                  <a:schemeClr val="tx1"/>
                </a:solidFill>
                <a:latin typeface="+mn-ea"/>
                <a:cs typeface="Times New Roman" panose="02020603050405020304" pitchFamily="18" charset="0"/>
              </a:rPr>
              <a:t>1</a:t>
            </a:r>
            <a:r>
              <a:rPr lang="ko-KR" altLang="en-US" sz="800" dirty="0">
                <a:solidFill>
                  <a:schemeClr val="tx1"/>
                </a:solidFill>
                <a:latin typeface="+mn-ea"/>
                <a:cs typeface="Times New Roman" panose="02020603050405020304" pitchFamily="18" charset="0"/>
              </a:rPr>
              <a:t>상 완료 후 유효성 및 안전성 데이터를 패키지</a:t>
            </a:r>
            <a:r>
              <a:rPr lang="en-US" altLang="ko-KR" sz="800" dirty="0">
                <a:solidFill>
                  <a:schemeClr val="tx1"/>
                </a:solidFill>
                <a:latin typeface="+mn-ea"/>
                <a:cs typeface="Times New Roman" panose="02020603050405020304" pitchFamily="18" charset="0"/>
              </a:rPr>
              <a:t>(package)</a:t>
            </a:r>
            <a:r>
              <a:rPr lang="ko-KR" altLang="en-US" sz="800" dirty="0">
                <a:solidFill>
                  <a:schemeClr val="tx1"/>
                </a:solidFill>
                <a:latin typeface="+mn-ea"/>
                <a:cs typeface="Times New Roman" panose="02020603050405020304" pitchFamily="18" charset="0"/>
              </a:rPr>
              <a:t>로 글로벌 제약회사로 기술 수출함으로써 가능성을 제품화 하고자 함</a:t>
            </a:r>
            <a:r>
              <a:rPr lang="en-US" altLang="ko-KR" sz="800" dirty="0">
                <a:solidFill>
                  <a:schemeClr val="tx1"/>
                </a:solidFill>
                <a:latin typeface="+mn-ea"/>
                <a:cs typeface="Times New Roman" panose="02020603050405020304" pitchFamily="18" charset="0"/>
              </a:rPr>
              <a:t>.</a:t>
            </a:r>
          </a:p>
        </p:txBody>
      </p:sp>
      <p:graphicFrame>
        <p:nvGraphicFramePr>
          <p:cNvPr id="28" name="표 27">
            <a:extLst>
              <a:ext uri="{FF2B5EF4-FFF2-40B4-BE49-F238E27FC236}">
                <a16:creationId xmlns:a16="http://schemas.microsoft.com/office/drawing/2014/main" id="{062D4DE4-E2C7-A816-5B5F-F7A74569491C}"/>
              </a:ext>
            </a:extLst>
          </p:cNvPr>
          <p:cNvGraphicFramePr>
            <a:graphicFrameLocks noGrp="1"/>
          </p:cNvGraphicFramePr>
          <p:nvPr>
            <p:extLst>
              <p:ext uri="{D42A27DB-BD31-4B8C-83A1-F6EECF244321}">
                <p14:modId xmlns:p14="http://schemas.microsoft.com/office/powerpoint/2010/main" val="3636055043"/>
              </p:ext>
            </p:extLst>
          </p:nvPr>
        </p:nvGraphicFramePr>
        <p:xfrm>
          <a:off x="3501008" y="781595"/>
          <a:ext cx="3191372" cy="1965399"/>
        </p:xfrm>
        <a:graphic>
          <a:graphicData uri="http://schemas.openxmlformats.org/drawingml/2006/table">
            <a:tbl>
              <a:tblPr firstRow="1" bandRow="1">
                <a:tableStyleId>{2D5ABB26-0587-4C30-8999-92F81FD0307C}</a:tableStyleId>
              </a:tblPr>
              <a:tblGrid>
                <a:gridCol w="1302880">
                  <a:extLst>
                    <a:ext uri="{9D8B030D-6E8A-4147-A177-3AD203B41FA5}">
                      <a16:colId xmlns:a16="http://schemas.microsoft.com/office/drawing/2014/main" val="20000"/>
                    </a:ext>
                  </a:extLst>
                </a:gridCol>
                <a:gridCol w="1888492">
                  <a:extLst>
                    <a:ext uri="{9D8B030D-6E8A-4147-A177-3AD203B41FA5}">
                      <a16:colId xmlns:a16="http://schemas.microsoft.com/office/drawing/2014/main" val="20001"/>
                    </a:ext>
                  </a:extLst>
                </a:gridCol>
              </a:tblGrid>
              <a:tr h="229267">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투자 진행</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ko-KR" altLang="en-US" sz="800" dirty="0">
                          <a:solidFill>
                            <a:schemeClr val="tx1"/>
                          </a:solidFill>
                          <a:latin typeface="+mn-ea"/>
                          <a:ea typeface="+mn-ea"/>
                          <a:cs typeface="Times New Roman" panose="02020603050405020304" pitchFamily="18" charset="0"/>
                        </a:rPr>
                        <a:t>투자유치 진행 중</a:t>
                      </a:r>
                      <a:endParaRPr lang="ko-KR" sz="800" dirty="0">
                        <a:solidFill>
                          <a:schemeClr val="tx1"/>
                        </a:solidFill>
                        <a:latin typeface="+mn-ea"/>
                        <a:ea typeface="+mn-ea"/>
                        <a:cs typeface="Times New Roman" panose="02020603050405020304" pitchFamily="18" charset="0"/>
                      </a:endParaRPr>
                    </a:p>
                  </a:txBody>
                  <a:tcPr marL="51435" marR="51435" marT="36000" marB="36000">
                    <a:lnL>
                      <a:noFill/>
                    </a:lnL>
                    <a:lnR>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29615">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투자유치 단계</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ko-KR" altLang="en-US" sz="800" dirty="0">
                          <a:solidFill>
                            <a:schemeClr val="tx1"/>
                          </a:solidFill>
                          <a:latin typeface="+mn-ea"/>
                          <a:ea typeface="+mn-ea"/>
                          <a:cs typeface="Times New Roman" pitchFamily="18" charset="0"/>
                        </a:rPr>
                        <a:t>시리즈</a:t>
                      </a:r>
                      <a:r>
                        <a:rPr lang="en-US" altLang="ko-KR" sz="800" dirty="0">
                          <a:solidFill>
                            <a:schemeClr val="tx1"/>
                          </a:solidFill>
                          <a:latin typeface="+mn-ea"/>
                          <a:ea typeface="+mn-ea"/>
                          <a:cs typeface="Times New Roman" pitchFamily="18" charset="0"/>
                        </a:rPr>
                        <a:t> A</a:t>
                      </a:r>
                      <a:endParaRPr lang="ko-KR" sz="80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08042">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투자자</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ko-KR" altLang="en-US" sz="800" dirty="0" err="1">
                          <a:solidFill>
                            <a:schemeClr val="tx1"/>
                          </a:solidFill>
                          <a:latin typeface="+mn-ea"/>
                          <a:ea typeface="+mn-ea"/>
                          <a:cs typeface="Times New Roman" pitchFamily="18" charset="0"/>
                        </a:rPr>
                        <a:t>위더스제약</a:t>
                      </a:r>
                      <a:r>
                        <a:rPr lang="en-US" altLang="ko-KR" sz="800" dirty="0">
                          <a:solidFill>
                            <a:schemeClr val="tx1"/>
                          </a:solidFill>
                          <a:latin typeface="+mn-ea"/>
                          <a:ea typeface="+mn-ea"/>
                          <a:cs typeface="Times New Roman" pitchFamily="18" charset="0"/>
                        </a:rPr>
                        <a:t>, </a:t>
                      </a:r>
                      <a:r>
                        <a:rPr lang="ko-KR" altLang="en-US" sz="800" dirty="0">
                          <a:solidFill>
                            <a:schemeClr val="tx1"/>
                          </a:solidFill>
                          <a:latin typeface="+mn-ea"/>
                          <a:ea typeface="+mn-ea"/>
                          <a:cs typeface="Times New Roman" pitchFamily="18" charset="0"/>
                        </a:rPr>
                        <a:t>신용보증기금</a:t>
                      </a:r>
                      <a:r>
                        <a:rPr lang="en-US" altLang="ko-KR" sz="800" dirty="0">
                          <a:solidFill>
                            <a:schemeClr val="tx1"/>
                          </a:solidFill>
                          <a:latin typeface="+mn-ea"/>
                          <a:ea typeface="+mn-ea"/>
                          <a:cs typeface="Times New Roman" pitchFamily="18" charset="0"/>
                        </a:rPr>
                        <a:t>, </a:t>
                      </a:r>
                      <a:r>
                        <a:rPr lang="ko-KR" altLang="en-US" sz="800" dirty="0" err="1">
                          <a:solidFill>
                            <a:schemeClr val="tx1"/>
                          </a:solidFill>
                          <a:latin typeface="+mn-ea"/>
                          <a:ea typeface="+mn-ea"/>
                          <a:cs typeface="Times New Roman" pitchFamily="18" charset="0"/>
                        </a:rPr>
                        <a:t>세르파개인투자조합</a:t>
                      </a:r>
                      <a:r>
                        <a:rPr lang="en-US" altLang="ko-KR" sz="800" dirty="0">
                          <a:solidFill>
                            <a:schemeClr val="tx1"/>
                          </a:solidFill>
                          <a:latin typeface="+mn-ea"/>
                          <a:ea typeface="+mn-ea"/>
                          <a:cs typeface="Times New Roman" pitchFamily="18" charset="0"/>
                        </a:rPr>
                        <a:t>, </a:t>
                      </a:r>
                      <a:r>
                        <a:rPr lang="ko-KR" altLang="en-US" sz="800" dirty="0" err="1">
                          <a:solidFill>
                            <a:schemeClr val="tx1"/>
                          </a:solidFill>
                          <a:latin typeface="+mn-ea"/>
                          <a:ea typeface="+mn-ea"/>
                          <a:cs typeface="Times New Roman" pitchFamily="18" charset="0"/>
                        </a:rPr>
                        <a:t>엔젤투자매칭펀드</a:t>
                      </a:r>
                      <a:r>
                        <a:rPr lang="en-US" altLang="ko-KR" sz="800" dirty="0">
                          <a:solidFill>
                            <a:schemeClr val="tx1"/>
                          </a:solidFill>
                          <a:latin typeface="+mn-ea"/>
                          <a:ea typeface="+mn-ea"/>
                          <a:cs typeface="Times New Roman" pitchFamily="18" charset="0"/>
                        </a:rPr>
                        <a:t>, </a:t>
                      </a:r>
                      <a:r>
                        <a:rPr lang="ko-KR" altLang="en-US" sz="800" dirty="0">
                          <a:solidFill>
                            <a:schemeClr val="tx1"/>
                          </a:solidFill>
                          <a:latin typeface="+mn-ea"/>
                          <a:ea typeface="+mn-ea"/>
                          <a:cs typeface="Times New Roman" pitchFamily="18" charset="0"/>
                        </a:rPr>
                        <a:t>기타</a:t>
                      </a:r>
                      <a:endParaRPr lang="ko-KR" altLang="ko-KR" sz="80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380718">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최근 투자 유치금액</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mn-ea"/>
                          <a:ea typeface="+mn-ea"/>
                          <a:cs typeface="Times New Roman" pitchFamily="18" charset="0"/>
                        </a:rPr>
                        <a:t>15</a:t>
                      </a:r>
                      <a:r>
                        <a:rPr lang="ko-KR" altLang="en-US" sz="800" dirty="0">
                          <a:solidFill>
                            <a:schemeClr val="tx1"/>
                          </a:solidFill>
                          <a:latin typeface="+mn-ea"/>
                          <a:ea typeface="+mn-ea"/>
                          <a:cs typeface="Times New Roman" pitchFamily="18" charset="0"/>
                        </a:rPr>
                        <a:t>억원</a:t>
                      </a:r>
                      <a:endParaRPr lang="ko-KR" altLang="ko-KR" sz="80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2370224"/>
                  </a:ext>
                </a:extLst>
              </a:tr>
              <a:tr h="288142">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누적 투자 유치금액</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mn-ea"/>
                          <a:ea typeface="+mn-ea"/>
                          <a:cs typeface="Times New Roman" pitchFamily="18" charset="0"/>
                        </a:rPr>
                        <a:t>23</a:t>
                      </a:r>
                      <a:r>
                        <a:rPr lang="ko-KR" altLang="en-US" sz="800" dirty="0">
                          <a:solidFill>
                            <a:schemeClr val="tx1"/>
                          </a:solidFill>
                          <a:latin typeface="+mn-ea"/>
                          <a:ea typeface="+mn-ea"/>
                          <a:cs typeface="Times New Roman" pitchFamily="18" charset="0"/>
                        </a:rPr>
                        <a:t>억원</a:t>
                      </a:r>
                      <a:endParaRPr lang="ko-KR" altLang="ko-KR" sz="80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3541776"/>
                  </a:ext>
                </a:extLst>
              </a:tr>
              <a:tr h="229615">
                <a:tc>
                  <a:txBody>
                    <a:bodyPr/>
                    <a:lstStyle/>
                    <a:p>
                      <a:pPr algn="ctr" latinLnBrk="1">
                        <a:lnSpc>
                          <a:spcPct val="100000"/>
                        </a:lnSpc>
                        <a:spcAft>
                          <a:spcPts val="800"/>
                        </a:spcAft>
                      </a:pPr>
                      <a:r>
                        <a:rPr lang="ko-KR" altLang="en-US" sz="800" b="1" kern="100" dirty="0">
                          <a:solidFill>
                            <a:schemeClr val="tx1"/>
                          </a:solidFill>
                          <a:effectLst/>
                          <a:latin typeface="+mn-ea"/>
                          <a:ea typeface="+mn-ea"/>
                          <a:cs typeface="Times New Roman" panose="02020603050405020304" pitchFamily="18" charset="0"/>
                        </a:rPr>
                        <a:t>최근 투자일</a:t>
                      </a:r>
                      <a:endParaRPr lang="ko-KR" sz="800" kern="100" dirty="0">
                        <a:solidFill>
                          <a:schemeClr val="tx1"/>
                        </a:solidFill>
                        <a:effectLst/>
                        <a:latin typeface="+mn-ea"/>
                        <a:ea typeface="+mn-ea"/>
                        <a:cs typeface="Times New Roman" panose="02020603050405020304" pitchFamily="18" charset="0"/>
                      </a:endParaRPr>
                    </a:p>
                  </a:txBody>
                  <a:tcPr marL="51435" marR="51435" marT="36195" marB="36195">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indent="-171450">
                        <a:lnSpc>
                          <a:spcPts val="1200"/>
                        </a:lnSpc>
                        <a:spcAft>
                          <a:spcPts val="300"/>
                        </a:spcAft>
                        <a:buFont typeface="Arial" pitchFamily="34" charset="0"/>
                        <a:buChar char="•"/>
                        <a:tabLst>
                          <a:tab pos="508000" algn="l"/>
                        </a:tabLst>
                      </a:pPr>
                      <a:r>
                        <a:rPr lang="en-US" altLang="ko-KR" sz="800" dirty="0">
                          <a:solidFill>
                            <a:schemeClr val="tx1"/>
                          </a:solidFill>
                          <a:latin typeface="+mn-ea"/>
                          <a:ea typeface="+mn-ea"/>
                          <a:cs typeface="Times New Roman" pitchFamily="18" charset="0"/>
                        </a:rPr>
                        <a:t>2024</a:t>
                      </a:r>
                      <a:r>
                        <a:rPr lang="ko-KR" altLang="en-US" sz="800" dirty="0">
                          <a:solidFill>
                            <a:schemeClr val="tx1"/>
                          </a:solidFill>
                          <a:latin typeface="+mn-ea"/>
                          <a:ea typeface="+mn-ea"/>
                          <a:cs typeface="Times New Roman" pitchFamily="18" charset="0"/>
                        </a:rPr>
                        <a:t>년 </a:t>
                      </a:r>
                      <a:r>
                        <a:rPr lang="en-US" altLang="ko-KR" sz="800" dirty="0">
                          <a:solidFill>
                            <a:schemeClr val="tx1"/>
                          </a:solidFill>
                          <a:latin typeface="+mn-ea"/>
                          <a:ea typeface="+mn-ea"/>
                          <a:cs typeface="Times New Roman" pitchFamily="18" charset="0"/>
                        </a:rPr>
                        <a:t>6</a:t>
                      </a:r>
                      <a:r>
                        <a:rPr lang="ko-KR" altLang="en-US" sz="800" dirty="0">
                          <a:solidFill>
                            <a:schemeClr val="tx1"/>
                          </a:solidFill>
                          <a:latin typeface="+mn-ea"/>
                          <a:ea typeface="+mn-ea"/>
                          <a:cs typeface="Times New Roman" pitchFamily="18" charset="0"/>
                        </a:rPr>
                        <a:t>월 </a:t>
                      </a:r>
                      <a:r>
                        <a:rPr lang="en-US" altLang="ko-KR" sz="800" dirty="0">
                          <a:solidFill>
                            <a:schemeClr val="tx1"/>
                          </a:solidFill>
                          <a:latin typeface="+mn-ea"/>
                          <a:ea typeface="+mn-ea"/>
                          <a:cs typeface="Times New Roman" pitchFamily="18" charset="0"/>
                        </a:rPr>
                        <a:t>14</a:t>
                      </a:r>
                      <a:r>
                        <a:rPr lang="ko-KR" altLang="en-US" sz="800" dirty="0">
                          <a:solidFill>
                            <a:schemeClr val="tx1"/>
                          </a:solidFill>
                          <a:latin typeface="+mn-ea"/>
                          <a:ea typeface="+mn-ea"/>
                          <a:cs typeface="Times New Roman" pitchFamily="18" charset="0"/>
                        </a:rPr>
                        <a:t>일</a:t>
                      </a:r>
                      <a:endParaRPr lang="ko-KR" altLang="ko-KR" sz="800" dirty="0">
                        <a:solidFill>
                          <a:schemeClr val="tx1"/>
                        </a:solidFill>
                        <a:latin typeface="+mn-ea"/>
                        <a:ea typeface="+mn-ea"/>
                        <a:cs typeface="Times New Roman" pitchFamily="18" charset="0"/>
                      </a:endParaRPr>
                    </a:p>
                  </a:txBody>
                  <a:tcPr marL="51435" marR="51435" marT="36000" marB="36000">
                    <a:lnL>
                      <a:noFill/>
                    </a:lnL>
                    <a:lnR>
                      <a:noFill/>
                    </a:lnR>
                    <a:lnT w="6350" cap="flat" cmpd="sng" algn="ctr">
                      <a:solidFill>
                        <a:schemeClr val="bg1">
                          <a:lumMod val="85000"/>
                        </a:schemeClr>
                      </a:solidFill>
                      <a:prstDash val="sysDot"/>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9956341"/>
                  </a:ext>
                </a:extLst>
              </a:tr>
            </a:tbl>
          </a:graphicData>
        </a:graphic>
      </p:graphicFrame>
      <p:sp>
        <p:nvSpPr>
          <p:cNvPr id="2" name="직사각형 1">
            <a:extLst>
              <a:ext uri="{FF2B5EF4-FFF2-40B4-BE49-F238E27FC236}">
                <a16:creationId xmlns:a16="http://schemas.microsoft.com/office/drawing/2014/main" id="{2557AABD-3686-8643-4403-8C148759B37D}"/>
              </a:ext>
            </a:extLst>
          </p:cNvPr>
          <p:cNvSpPr/>
          <p:nvPr/>
        </p:nvSpPr>
        <p:spPr>
          <a:xfrm>
            <a:off x="3789040" y="2985566"/>
            <a:ext cx="2736304" cy="203787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1450" indent="-171450" algn="just">
              <a:lnSpc>
                <a:spcPts val="1200"/>
              </a:lnSpc>
              <a:buFont typeface="Arial" pitchFamily="34" charset="0"/>
              <a:buChar char="•"/>
            </a:pPr>
            <a:r>
              <a:rPr lang="en-US" altLang="ko-KR" sz="800" dirty="0">
                <a:solidFill>
                  <a:schemeClr val="tx1"/>
                </a:solidFill>
                <a:latin typeface="+mn-ea"/>
                <a:cs typeface="Times New Roman" panose="02020603050405020304" pitchFamily="18" charset="0"/>
              </a:rPr>
              <a:t>2021</a:t>
            </a:r>
            <a:r>
              <a:rPr lang="ko-KR" altLang="en-US" sz="800" dirty="0">
                <a:solidFill>
                  <a:schemeClr val="tx1"/>
                </a:solidFill>
                <a:latin typeface="+mn-ea"/>
                <a:cs typeface="Times New Roman" panose="02020603050405020304" pitchFamily="18" charset="0"/>
              </a:rPr>
              <a:t>년 설립 이후 유효물질</a:t>
            </a:r>
            <a:r>
              <a:rPr lang="en-US" altLang="ko-KR" sz="800" dirty="0">
                <a:solidFill>
                  <a:schemeClr val="tx1"/>
                </a:solidFill>
                <a:latin typeface="+mn-ea"/>
                <a:cs typeface="Times New Roman" panose="02020603050405020304" pitchFamily="18" charset="0"/>
              </a:rPr>
              <a:t>(hit compounds)</a:t>
            </a:r>
            <a:r>
              <a:rPr lang="ko-KR" altLang="en-US" sz="800" dirty="0">
                <a:solidFill>
                  <a:schemeClr val="tx1"/>
                </a:solidFill>
                <a:latin typeface="+mn-ea"/>
                <a:cs typeface="Times New Roman" panose="02020603050405020304" pitchFamily="18" charset="0"/>
              </a:rPr>
              <a:t>과 선도물질</a:t>
            </a:r>
            <a:r>
              <a:rPr lang="en-US" altLang="ko-KR" sz="800" dirty="0">
                <a:solidFill>
                  <a:schemeClr val="tx1"/>
                </a:solidFill>
                <a:latin typeface="+mn-ea"/>
                <a:cs typeface="Times New Roman" panose="02020603050405020304" pitchFamily="18" charset="0"/>
              </a:rPr>
              <a:t>(lead compounds)</a:t>
            </a:r>
            <a:r>
              <a:rPr lang="ko-KR" altLang="en-US" sz="800" dirty="0">
                <a:solidFill>
                  <a:schemeClr val="tx1"/>
                </a:solidFill>
                <a:latin typeface="+mn-ea"/>
                <a:cs typeface="Times New Roman" panose="02020603050405020304" pitchFamily="18" charset="0"/>
              </a:rPr>
              <a:t>을 발굴해 왔음</a:t>
            </a:r>
            <a:r>
              <a:rPr lang="en-US" altLang="ko-KR" sz="800" dirty="0">
                <a:solidFill>
                  <a:schemeClr val="tx1"/>
                </a:solidFill>
                <a:latin typeface="+mn-ea"/>
                <a:cs typeface="Times New Roman" panose="02020603050405020304" pitchFamily="18" charset="0"/>
              </a:rPr>
              <a:t>. </a:t>
            </a:r>
            <a:r>
              <a:rPr lang="ko-KR" altLang="en-US" sz="800" dirty="0">
                <a:solidFill>
                  <a:schemeClr val="tx1"/>
                </a:solidFill>
                <a:latin typeface="+mn-ea"/>
                <a:cs typeface="Times New Roman" panose="02020603050405020304" pitchFamily="18" charset="0"/>
              </a:rPr>
              <a:t>이후</a:t>
            </a:r>
            <a:r>
              <a:rPr lang="en-US" altLang="ko-KR" sz="800" dirty="0">
                <a:solidFill>
                  <a:schemeClr val="tx1"/>
                </a:solidFill>
                <a:latin typeface="+mn-ea"/>
                <a:cs typeface="Times New Roman" panose="02020603050405020304" pitchFamily="18" charset="0"/>
              </a:rPr>
              <a:t>, </a:t>
            </a:r>
            <a:r>
              <a:rPr lang="ko-KR" altLang="en-US" sz="800" dirty="0">
                <a:solidFill>
                  <a:schemeClr val="tx1"/>
                </a:solidFill>
                <a:latin typeface="+mn-ea"/>
                <a:cs typeface="Times New Roman" panose="02020603050405020304" pitchFamily="18" charset="0"/>
              </a:rPr>
              <a:t>발굴된 선도물질의 신규 구조 유도체</a:t>
            </a:r>
            <a:r>
              <a:rPr lang="en-US" altLang="ko-KR" sz="800" dirty="0">
                <a:solidFill>
                  <a:schemeClr val="tx1"/>
                </a:solidFill>
                <a:latin typeface="+mn-ea"/>
                <a:cs typeface="Times New Roman" panose="02020603050405020304" pitchFamily="18" charset="0"/>
              </a:rPr>
              <a:t>(derivatives)</a:t>
            </a:r>
            <a:r>
              <a:rPr lang="ko-KR" altLang="en-US" sz="800" dirty="0">
                <a:solidFill>
                  <a:schemeClr val="tx1"/>
                </a:solidFill>
                <a:latin typeface="+mn-ea"/>
                <a:cs typeface="Times New Roman" panose="02020603050405020304" pitchFamily="18" charset="0"/>
              </a:rPr>
              <a:t>를 합성하고 선도물질 최적화 과정을 통해 신약후보물질</a:t>
            </a:r>
            <a:r>
              <a:rPr lang="en-US" altLang="ko-KR" sz="800" dirty="0">
                <a:solidFill>
                  <a:schemeClr val="tx1"/>
                </a:solidFill>
                <a:latin typeface="+mn-ea"/>
                <a:cs typeface="Times New Roman" panose="02020603050405020304" pitchFamily="18" charset="0"/>
              </a:rPr>
              <a:t>(drug candidates)</a:t>
            </a:r>
            <a:r>
              <a:rPr lang="ko-KR" altLang="en-US" sz="800" dirty="0">
                <a:solidFill>
                  <a:schemeClr val="tx1"/>
                </a:solidFill>
                <a:latin typeface="+mn-ea"/>
                <a:cs typeface="Times New Roman" panose="02020603050405020304" pitchFamily="18" charset="0"/>
              </a:rPr>
              <a:t>을 발굴하였고</a:t>
            </a:r>
            <a:r>
              <a:rPr lang="en-US" altLang="ko-KR" sz="800" dirty="0">
                <a:solidFill>
                  <a:schemeClr val="tx1"/>
                </a:solidFill>
                <a:latin typeface="+mn-ea"/>
                <a:cs typeface="Times New Roman" panose="02020603050405020304" pitchFamily="18" charset="0"/>
              </a:rPr>
              <a:t>. </a:t>
            </a:r>
            <a:r>
              <a:rPr lang="ko-KR" altLang="en-US" sz="800" dirty="0">
                <a:solidFill>
                  <a:schemeClr val="tx1"/>
                </a:solidFill>
                <a:latin typeface="+mn-ea"/>
                <a:cs typeface="Times New Roman" panose="02020603050405020304" pitchFamily="18" charset="0"/>
              </a:rPr>
              <a:t>현재는 신약후보물질을 대상으로 </a:t>
            </a:r>
            <a:r>
              <a:rPr lang="ko-KR" altLang="en-US" sz="800" dirty="0" err="1">
                <a:solidFill>
                  <a:schemeClr val="tx1"/>
                </a:solidFill>
                <a:latin typeface="+mn-ea"/>
                <a:cs typeface="Times New Roman" panose="02020603050405020304" pitchFamily="18" charset="0"/>
              </a:rPr>
              <a:t>비임상시험</a:t>
            </a:r>
            <a:r>
              <a:rPr lang="ko-KR" altLang="en-US" sz="800" dirty="0">
                <a:solidFill>
                  <a:schemeClr val="tx1"/>
                </a:solidFill>
                <a:latin typeface="+mn-ea"/>
                <a:cs typeface="Times New Roman" panose="02020603050405020304" pitchFamily="18" charset="0"/>
              </a:rPr>
              <a:t> 진행 중임</a:t>
            </a:r>
            <a:r>
              <a:rPr lang="en-US" altLang="ko-KR" sz="800" dirty="0">
                <a:solidFill>
                  <a:schemeClr val="tx1"/>
                </a:solidFill>
                <a:latin typeface="+mn-ea"/>
                <a:cs typeface="Times New Roman" panose="02020603050405020304" pitchFamily="18" charset="0"/>
              </a:rPr>
              <a:t>.</a:t>
            </a:r>
          </a:p>
          <a:p>
            <a:pPr marL="171450" indent="-171450" algn="just">
              <a:lnSpc>
                <a:spcPts val="1200"/>
              </a:lnSpc>
              <a:buFont typeface="Arial" pitchFamily="34" charset="0"/>
              <a:buChar char="•"/>
            </a:pPr>
            <a:endParaRPr lang="en-US" altLang="ko-KR" sz="800" dirty="0">
              <a:solidFill>
                <a:schemeClr val="tx1"/>
              </a:solidFill>
              <a:latin typeface="+mn-ea"/>
              <a:cs typeface="Times New Roman" panose="02020603050405020304" pitchFamily="18" charset="0"/>
            </a:endParaRPr>
          </a:p>
          <a:p>
            <a:pPr marL="171450" indent="-171450" algn="just">
              <a:lnSpc>
                <a:spcPts val="1200"/>
              </a:lnSpc>
              <a:buFont typeface="Arial" pitchFamily="34" charset="0"/>
              <a:buChar char="•"/>
            </a:pPr>
            <a:r>
              <a:rPr lang="en-US" altLang="ko-KR" sz="800" dirty="0">
                <a:solidFill>
                  <a:schemeClr val="tx1"/>
                </a:solidFill>
                <a:latin typeface="+mn-ea"/>
                <a:cs typeface="Times New Roman" panose="02020603050405020304" pitchFamily="18" charset="0"/>
              </a:rPr>
              <a:t>2026~2027</a:t>
            </a:r>
            <a:r>
              <a:rPr lang="ko-KR" altLang="en-US" sz="800" dirty="0">
                <a:solidFill>
                  <a:schemeClr val="tx1"/>
                </a:solidFill>
                <a:latin typeface="+mn-ea"/>
                <a:cs typeface="Times New Roman" panose="02020603050405020304" pitchFamily="18" charset="0"/>
              </a:rPr>
              <a:t>년에 </a:t>
            </a:r>
            <a:r>
              <a:rPr lang="ko-KR" altLang="en-US" sz="800" dirty="0" err="1">
                <a:solidFill>
                  <a:schemeClr val="tx1"/>
                </a:solidFill>
                <a:latin typeface="+mn-ea"/>
                <a:cs typeface="Times New Roman" panose="02020603050405020304" pitchFamily="18" charset="0"/>
              </a:rPr>
              <a:t>비임상시험을</a:t>
            </a:r>
            <a:r>
              <a:rPr lang="ko-KR" altLang="en-US" sz="800" dirty="0">
                <a:solidFill>
                  <a:schemeClr val="tx1"/>
                </a:solidFill>
                <a:latin typeface="+mn-ea"/>
                <a:cs typeface="Times New Roman" panose="02020603050405020304" pitchFamily="18" charset="0"/>
              </a:rPr>
              <a:t> 진행할 계획이며</a:t>
            </a:r>
            <a:r>
              <a:rPr lang="en-US" altLang="ko-KR" sz="800" dirty="0">
                <a:solidFill>
                  <a:schemeClr val="tx1"/>
                </a:solidFill>
                <a:latin typeface="+mn-ea"/>
                <a:cs typeface="Times New Roman" panose="02020603050405020304" pitchFamily="18" charset="0"/>
              </a:rPr>
              <a:t>, 2027</a:t>
            </a:r>
            <a:r>
              <a:rPr lang="ko-KR" altLang="en-US" sz="800" dirty="0">
                <a:solidFill>
                  <a:schemeClr val="tx1"/>
                </a:solidFill>
                <a:latin typeface="+mn-ea"/>
                <a:cs typeface="Times New Roman" panose="02020603050405020304" pitchFamily="18" charset="0"/>
              </a:rPr>
              <a:t>년에 </a:t>
            </a:r>
            <a:r>
              <a:rPr lang="ko-KR" altLang="en-US" sz="800" dirty="0" err="1">
                <a:solidFill>
                  <a:schemeClr val="tx1"/>
                </a:solidFill>
                <a:latin typeface="+mn-ea"/>
                <a:cs typeface="Times New Roman" panose="02020603050405020304" pitchFamily="18" charset="0"/>
              </a:rPr>
              <a:t>신약임상시험계획서</a:t>
            </a:r>
            <a:r>
              <a:rPr lang="en-US" altLang="ko-KR" sz="800" dirty="0">
                <a:solidFill>
                  <a:schemeClr val="tx1"/>
                </a:solidFill>
                <a:latin typeface="+mn-ea"/>
                <a:cs typeface="Times New Roman" panose="02020603050405020304" pitchFamily="18" charset="0"/>
              </a:rPr>
              <a:t>(IND)</a:t>
            </a:r>
            <a:r>
              <a:rPr lang="ko-KR" altLang="en-US" sz="800" dirty="0">
                <a:solidFill>
                  <a:schemeClr val="tx1"/>
                </a:solidFill>
                <a:latin typeface="+mn-ea"/>
                <a:cs typeface="Times New Roman" panose="02020603050405020304" pitchFamily="18" charset="0"/>
              </a:rPr>
              <a:t>를 제출할 예정임</a:t>
            </a:r>
            <a:r>
              <a:rPr lang="en-US" altLang="ko-KR" sz="800" dirty="0">
                <a:solidFill>
                  <a:schemeClr val="tx1"/>
                </a:solidFill>
                <a:latin typeface="+mn-ea"/>
                <a:cs typeface="Times New Roman" panose="02020603050405020304" pitchFamily="18" charset="0"/>
              </a:rPr>
              <a:t>. </a:t>
            </a:r>
            <a:r>
              <a:rPr lang="ko-KR" altLang="en-US" sz="800" dirty="0">
                <a:solidFill>
                  <a:schemeClr val="tx1"/>
                </a:solidFill>
                <a:latin typeface="+mn-ea"/>
                <a:cs typeface="Times New Roman" panose="02020603050405020304" pitchFamily="18" charset="0"/>
              </a:rPr>
              <a:t>필요에 따라</a:t>
            </a:r>
            <a:r>
              <a:rPr lang="en-US" altLang="ko-KR" sz="800" dirty="0">
                <a:solidFill>
                  <a:schemeClr val="tx1"/>
                </a:solidFill>
                <a:latin typeface="+mn-ea"/>
                <a:cs typeface="Times New Roman" panose="02020603050405020304" pitchFamily="18" charset="0"/>
              </a:rPr>
              <a:t>, </a:t>
            </a:r>
            <a:r>
              <a:rPr lang="ko-KR" altLang="en-US" sz="800" dirty="0" err="1">
                <a:solidFill>
                  <a:schemeClr val="tx1"/>
                </a:solidFill>
                <a:latin typeface="+mn-ea"/>
                <a:cs typeface="Times New Roman" panose="02020603050405020304" pitchFamily="18" charset="0"/>
              </a:rPr>
              <a:t>비임상시험</a:t>
            </a:r>
            <a:r>
              <a:rPr lang="ko-KR" altLang="en-US" sz="800" dirty="0">
                <a:solidFill>
                  <a:schemeClr val="tx1"/>
                </a:solidFill>
                <a:latin typeface="+mn-ea"/>
                <a:cs typeface="Times New Roman" panose="02020603050405020304" pitchFamily="18" charset="0"/>
              </a:rPr>
              <a:t> 완료 후 또는 임상 </a:t>
            </a:r>
            <a:r>
              <a:rPr lang="en-US" altLang="ko-KR" sz="800" dirty="0">
                <a:solidFill>
                  <a:schemeClr val="tx1"/>
                </a:solidFill>
                <a:latin typeface="+mn-ea"/>
                <a:cs typeface="Times New Roman" panose="02020603050405020304" pitchFamily="18" charset="0"/>
              </a:rPr>
              <a:t>1</a:t>
            </a:r>
            <a:r>
              <a:rPr lang="ko-KR" altLang="en-US" sz="800" dirty="0">
                <a:solidFill>
                  <a:schemeClr val="tx1"/>
                </a:solidFill>
                <a:latin typeface="+mn-ea"/>
                <a:cs typeface="Times New Roman" panose="02020603050405020304" pitchFamily="18" charset="0"/>
              </a:rPr>
              <a:t>상 완료 후에 글로벌 제약회사에 기술이전</a:t>
            </a:r>
            <a:r>
              <a:rPr lang="en-US" altLang="ko-KR" sz="800" dirty="0">
                <a:solidFill>
                  <a:schemeClr val="tx1"/>
                </a:solidFill>
                <a:latin typeface="+mn-ea"/>
                <a:cs typeface="Times New Roman" panose="02020603050405020304" pitchFamily="18" charset="0"/>
              </a:rPr>
              <a:t>(</a:t>
            </a:r>
            <a:r>
              <a:rPr lang="ko-KR" altLang="en-US" sz="800" dirty="0">
                <a:solidFill>
                  <a:schemeClr val="tx1"/>
                </a:solidFill>
                <a:latin typeface="+mn-ea"/>
                <a:cs typeface="Times New Roman" panose="02020603050405020304" pitchFamily="18" charset="0"/>
              </a:rPr>
              <a:t>라이선스 아웃</a:t>
            </a:r>
            <a:r>
              <a:rPr lang="en-US" altLang="ko-KR" sz="800" dirty="0">
                <a:solidFill>
                  <a:schemeClr val="tx1"/>
                </a:solidFill>
                <a:latin typeface="+mn-ea"/>
                <a:cs typeface="Times New Roman" panose="02020603050405020304" pitchFamily="18" charset="0"/>
              </a:rPr>
              <a:t>)</a:t>
            </a:r>
            <a:r>
              <a:rPr lang="ko-KR" altLang="en-US" sz="800" dirty="0">
                <a:solidFill>
                  <a:schemeClr val="tx1"/>
                </a:solidFill>
                <a:latin typeface="+mn-ea"/>
                <a:cs typeface="Times New Roman" panose="02020603050405020304" pitchFamily="18" charset="0"/>
              </a:rPr>
              <a:t>을 검토할 수 있음</a:t>
            </a:r>
            <a:r>
              <a:rPr lang="en-US" altLang="ko-KR" sz="800" dirty="0">
                <a:solidFill>
                  <a:schemeClr val="tx1"/>
                </a:solidFill>
                <a:latin typeface="+mn-ea"/>
                <a:cs typeface="Times New Roman" panose="02020603050405020304" pitchFamily="18" charset="0"/>
              </a:rPr>
              <a:t>.</a:t>
            </a:r>
          </a:p>
        </p:txBody>
      </p:sp>
      <p:pic>
        <p:nvPicPr>
          <p:cNvPr id="3" name="그림 2">
            <a:extLst>
              <a:ext uri="{FF2B5EF4-FFF2-40B4-BE49-F238E27FC236}">
                <a16:creationId xmlns:a16="http://schemas.microsoft.com/office/drawing/2014/main" id="{5C5C6F10-C483-AF2A-AF93-2CBD5545728E}"/>
              </a:ext>
            </a:extLst>
          </p:cNvPr>
          <p:cNvPicPr>
            <a:picLocks noChangeAspect="1"/>
          </p:cNvPicPr>
          <p:nvPr/>
        </p:nvPicPr>
        <p:blipFill rotWithShape="1">
          <a:blip r:embed="rId2"/>
          <a:srcRect r="79711"/>
          <a:stretch/>
        </p:blipFill>
        <p:spPr>
          <a:xfrm>
            <a:off x="6068978" y="8336968"/>
            <a:ext cx="624699" cy="776110"/>
          </a:xfrm>
          <a:prstGeom prst="rect">
            <a:avLst/>
          </a:prstGeom>
        </p:spPr>
      </p:pic>
      <p:pic>
        <p:nvPicPr>
          <p:cNvPr id="26" name="그림 25">
            <a:extLst>
              <a:ext uri="{FF2B5EF4-FFF2-40B4-BE49-F238E27FC236}">
                <a16:creationId xmlns:a16="http://schemas.microsoft.com/office/drawing/2014/main" id="{88FA1F79-D358-DACA-885B-D8150061BB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803" y="5184102"/>
            <a:ext cx="3487739" cy="1711679"/>
          </a:xfrm>
          <a:prstGeom prst="rect">
            <a:avLst/>
          </a:prstGeom>
        </p:spPr>
      </p:pic>
      <p:grpSp>
        <p:nvGrpSpPr>
          <p:cNvPr id="108" name="그룹 107">
            <a:extLst>
              <a:ext uri="{FF2B5EF4-FFF2-40B4-BE49-F238E27FC236}">
                <a16:creationId xmlns:a16="http://schemas.microsoft.com/office/drawing/2014/main" id="{295FB9BC-68A5-664D-DD47-6DACB644ECC6}"/>
              </a:ext>
            </a:extLst>
          </p:cNvPr>
          <p:cNvGrpSpPr/>
          <p:nvPr/>
        </p:nvGrpSpPr>
        <p:grpSpPr>
          <a:xfrm>
            <a:off x="103066" y="3143060"/>
            <a:ext cx="3691584" cy="1638411"/>
            <a:chOff x="2427820" y="3071073"/>
            <a:chExt cx="3903763" cy="1638411"/>
          </a:xfrm>
        </p:grpSpPr>
        <p:sp>
          <p:nvSpPr>
            <p:cNvPr id="109" name="TextBox 108">
              <a:extLst>
                <a:ext uri="{FF2B5EF4-FFF2-40B4-BE49-F238E27FC236}">
                  <a16:creationId xmlns:a16="http://schemas.microsoft.com/office/drawing/2014/main" id="{7695728C-DB7B-03B3-0576-21F655B333E0}"/>
                </a:ext>
              </a:extLst>
            </p:cNvPr>
            <p:cNvSpPr txBox="1"/>
            <p:nvPr/>
          </p:nvSpPr>
          <p:spPr>
            <a:xfrm>
              <a:off x="2850123" y="4506894"/>
              <a:ext cx="50379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2021.01</a:t>
              </a:r>
              <a:endParaRPr lang="ko-KR" altLang="en-US" sz="700" b="1" dirty="0">
                <a:latin typeface="Times New Roman" panose="02020603050405020304" pitchFamily="18" charset="0"/>
                <a:cs typeface="Times New Roman" panose="02020603050405020304" pitchFamily="18" charset="0"/>
              </a:endParaRPr>
            </a:p>
          </p:txBody>
        </p:sp>
        <p:sp>
          <p:nvSpPr>
            <p:cNvPr id="110" name="TextBox 109">
              <a:extLst>
                <a:ext uri="{FF2B5EF4-FFF2-40B4-BE49-F238E27FC236}">
                  <a16:creationId xmlns:a16="http://schemas.microsoft.com/office/drawing/2014/main" id="{3CFEC9B7-5A5B-1056-0FA7-E2F60001E6D8}"/>
                </a:ext>
              </a:extLst>
            </p:cNvPr>
            <p:cNvSpPr txBox="1"/>
            <p:nvPr/>
          </p:nvSpPr>
          <p:spPr>
            <a:xfrm>
              <a:off x="3293606" y="4509429"/>
              <a:ext cx="50379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2021.06</a:t>
              </a:r>
              <a:endParaRPr lang="ko-KR" altLang="en-US" sz="700" b="1" dirty="0">
                <a:latin typeface="Times New Roman" panose="02020603050405020304" pitchFamily="18" charset="0"/>
                <a:cs typeface="Times New Roman" panose="02020603050405020304" pitchFamily="18" charset="0"/>
              </a:endParaRPr>
            </a:p>
          </p:txBody>
        </p:sp>
        <p:sp>
          <p:nvSpPr>
            <p:cNvPr id="111" name="TextBox 110">
              <a:extLst>
                <a:ext uri="{FF2B5EF4-FFF2-40B4-BE49-F238E27FC236}">
                  <a16:creationId xmlns:a16="http://schemas.microsoft.com/office/drawing/2014/main" id="{0878FA68-B3B5-A6B7-EE21-D5D3D9B74A00}"/>
                </a:ext>
              </a:extLst>
            </p:cNvPr>
            <p:cNvSpPr txBox="1"/>
            <p:nvPr/>
          </p:nvSpPr>
          <p:spPr>
            <a:xfrm>
              <a:off x="3808584" y="4508577"/>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2022</a:t>
              </a:r>
              <a:endParaRPr lang="ko-KR" altLang="en-US" sz="700" b="1" dirty="0">
                <a:latin typeface="Times New Roman" panose="02020603050405020304" pitchFamily="18" charset="0"/>
                <a:cs typeface="Times New Roman" panose="02020603050405020304" pitchFamily="18" charset="0"/>
              </a:endParaRPr>
            </a:p>
          </p:txBody>
        </p:sp>
        <p:sp>
          <p:nvSpPr>
            <p:cNvPr id="112" name="TextBox 111">
              <a:extLst>
                <a:ext uri="{FF2B5EF4-FFF2-40B4-BE49-F238E27FC236}">
                  <a16:creationId xmlns:a16="http://schemas.microsoft.com/office/drawing/2014/main" id="{232DB3CD-E7FF-496E-3B62-DB31C9F014C5}"/>
                </a:ext>
              </a:extLst>
            </p:cNvPr>
            <p:cNvSpPr txBox="1"/>
            <p:nvPr/>
          </p:nvSpPr>
          <p:spPr>
            <a:xfrm>
              <a:off x="4282268" y="4508577"/>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2023</a:t>
              </a:r>
              <a:endParaRPr lang="ko-KR" altLang="en-US" sz="700" b="1" dirty="0">
                <a:latin typeface="Times New Roman" panose="02020603050405020304" pitchFamily="18" charset="0"/>
                <a:cs typeface="Times New Roman" panose="02020603050405020304" pitchFamily="18" charset="0"/>
              </a:endParaRPr>
            </a:p>
          </p:txBody>
        </p:sp>
        <p:sp>
          <p:nvSpPr>
            <p:cNvPr id="113" name="TextBox 112">
              <a:extLst>
                <a:ext uri="{FF2B5EF4-FFF2-40B4-BE49-F238E27FC236}">
                  <a16:creationId xmlns:a16="http://schemas.microsoft.com/office/drawing/2014/main" id="{08B3EE42-0FC6-69F7-4DA2-688AB0B32ED0}"/>
                </a:ext>
              </a:extLst>
            </p:cNvPr>
            <p:cNvSpPr txBox="1"/>
            <p:nvPr/>
          </p:nvSpPr>
          <p:spPr>
            <a:xfrm>
              <a:off x="4767240" y="4507236"/>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2024</a:t>
              </a:r>
              <a:endParaRPr lang="ko-KR" altLang="en-US" sz="700" b="1" dirty="0">
                <a:latin typeface="Times New Roman" panose="02020603050405020304" pitchFamily="18" charset="0"/>
                <a:cs typeface="Times New Roman" panose="02020603050405020304" pitchFamily="18" charset="0"/>
              </a:endParaRPr>
            </a:p>
          </p:txBody>
        </p:sp>
        <p:sp>
          <p:nvSpPr>
            <p:cNvPr id="114" name="TextBox 113">
              <a:extLst>
                <a:ext uri="{FF2B5EF4-FFF2-40B4-BE49-F238E27FC236}">
                  <a16:creationId xmlns:a16="http://schemas.microsoft.com/office/drawing/2014/main" id="{C8C9BD96-F509-F874-4D41-18A3354E4C55}"/>
                </a:ext>
              </a:extLst>
            </p:cNvPr>
            <p:cNvSpPr txBox="1"/>
            <p:nvPr/>
          </p:nvSpPr>
          <p:spPr>
            <a:xfrm>
              <a:off x="5270109" y="4507236"/>
              <a:ext cx="385135"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2025</a:t>
              </a:r>
              <a:endParaRPr lang="ko-KR" altLang="en-US" sz="700" b="1" dirty="0">
                <a:latin typeface="Times New Roman" panose="02020603050405020304" pitchFamily="18" charset="0"/>
                <a:cs typeface="Times New Roman" panose="02020603050405020304" pitchFamily="18" charset="0"/>
              </a:endParaRPr>
            </a:p>
          </p:txBody>
        </p:sp>
        <p:sp>
          <p:nvSpPr>
            <p:cNvPr id="115" name="타원 114">
              <a:extLst>
                <a:ext uri="{FF2B5EF4-FFF2-40B4-BE49-F238E27FC236}">
                  <a16:creationId xmlns:a16="http://schemas.microsoft.com/office/drawing/2014/main" id="{87BD3BB7-C2BA-118A-8811-3BFBCA460988}"/>
                </a:ext>
              </a:extLst>
            </p:cNvPr>
            <p:cNvSpPr/>
            <p:nvPr/>
          </p:nvSpPr>
          <p:spPr>
            <a:xfrm>
              <a:off x="3064079" y="4419455"/>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sp>
          <p:nvSpPr>
            <p:cNvPr id="116" name="타원 115">
              <a:extLst>
                <a:ext uri="{FF2B5EF4-FFF2-40B4-BE49-F238E27FC236}">
                  <a16:creationId xmlns:a16="http://schemas.microsoft.com/office/drawing/2014/main" id="{B09187D3-07AC-B8E5-DEF5-3C826D736534}"/>
                </a:ext>
              </a:extLst>
            </p:cNvPr>
            <p:cNvSpPr/>
            <p:nvPr/>
          </p:nvSpPr>
          <p:spPr>
            <a:xfrm>
              <a:off x="3511134" y="4377238"/>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17" name="직선 연결선 116">
              <a:extLst>
                <a:ext uri="{FF2B5EF4-FFF2-40B4-BE49-F238E27FC236}">
                  <a16:creationId xmlns:a16="http://schemas.microsoft.com/office/drawing/2014/main" id="{21E58C48-804A-ABC8-53E5-7AF150019953}"/>
                </a:ext>
              </a:extLst>
            </p:cNvPr>
            <p:cNvCxnSpPr>
              <a:stCxn id="115" idx="6"/>
              <a:endCxn id="116" idx="2"/>
            </p:cNvCxnSpPr>
            <p:nvPr/>
          </p:nvCxnSpPr>
          <p:spPr>
            <a:xfrm flipV="1">
              <a:off x="3107302" y="4402264"/>
              <a:ext cx="403832" cy="4221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18" name="타원 117">
              <a:extLst>
                <a:ext uri="{FF2B5EF4-FFF2-40B4-BE49-F238E27FC236}">
                  <a16:creationId xmlns:a16="http://schemas.microsoft.com/office/drawing/2014/main" id="{5AB13421-F3AF-2C37-23A8-2F73DC2651FE}"/>
                </a:ext>
              </a:extLst>
            </p:cNvPr>
            <p:cNvSpPr/>
            <p:nvPr/>
          </p:nvSpPr>
          <p:spPr>
            <a:xfrm>
              <a:off x="3983725" y="4326640"/>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19" name="직선 연결선 118">
              <a:extLst>
                <a:ext uri="{FF2B5EF4-FFF2-40B4-BE49-F238E27FC236}">
                  <a16:creationId xmlns:a16="http://schemas.microsoft.com/office/drawing/2014/main" id="{702BFF46-63BD-A812-C2AF-D16C7E128493}"/>
                </a:ext>
              </a:extLst>
            </p:cNvPr>
            <p:cNvCxnSpPr>
              <a:cxnSpLocks/>
              <a:stCxn id="116" idx="6"/>
              <a:endCxn id="118" idx="2"/>
            </p:cNvCxnSpPr>
            <p:nvPr/>
          </p:nvCxnSpPr>
          <p:spPr>
            <a:xfrm flipV="1">
              <a:off x="3554356" y="4351667"/>
              <a:ext cx="429369" cy="50597"/>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0" name="타원 119">
              <a:extLst>
                <a:ext uri="{FF2B5EF4-FFF2-40B4-BE49-F238E27FC236}">
                  <a16:creationId xmlns:a16="http://schemas.microsoft.com/office/drawing/2014/main" id="{A1B2242D-53C7-8DAD-DE59-22833900F485}"/>
                </a:ext>
              </a:extLst>
            </p:cNvPr>
            <p:cNvSpPr/>
            <p:nvPr/>
          </p:nvSpPr>
          <p:spPr>
            <a:xfrm>
              <a:off x="4453408" y="4223443"/>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21" name="직선 연결선 120">
              <a:extLst>
                <a:ext uri="{FF2B5EF4-FFF2-40B4-BE49-F238E27FC236}">
                  <a16:creationId xmlns:a16="http://schemas.microsoft.com/office/drawing/2014/main" id="{75B4218D-D792-8402-60CA-E42A8F16E4F9}"/>
                </a:ext>
              </a:extLst>
            </p:cNvPr>
            <p:cNvCxnSpPr>
              <a:stCxn id="118" idx="6"/>
              <a:endCxn id="120" idx="2"/>
            </p:cNvCxnSpPr>
            <p:nvPr/>
          </p:nvCxnSpPr>
          <p:spPr>
            <a:xfrm flipV="1">
              <a:off x="4026947" y="4248469"/>
              <a:ext cx="426461" cy="103198"/>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타원 121">
              <a:extLst>
                <a:ext uri="{FF2B5EF4-FFF2-40B4-BE49-F238E27FC236}">
                  <a16:creationId xmlns:a16="http://schemas.microsoft.com/office/drawing/2014/main" id="{17259C97-7F1E-2575-16A4-401C1C4F381F}"/>
                </a:ext>
              </a:extLst>
            </p:cNvPr>
            <p:cNvSpPr/>
            <p:nvPr/>
          </p:nvSpPr>
          <p:spPr>
            <a:xfrm>
              <a:off x="4921027" y="4027803"/>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23" name="직선 연결선 122">
              <a:extLst>
                <a:ext uri="{FF2B5EF4-FFF2-40B4-BE49-F238E27FC236}">
                  <a16:creationId xmlns:a16="http://schemas.microsoft.com/office/drawing/2014/main" id="{E47E8CB8-9D85-77E6-9016-0FD176A636D5}"/>
                </a:ext>
              </a:extLst>
            </p:cNvPr>
            <p:cNvCxnSpPr>
              <a:cxnSpLocks/>
              <a:stCxn id="120" idx="6"/>
              <a:endCxn id="122" idx="3"/>
            </p:cNvCxnSpPr>
            <p:nvPr/>
          </p:nvCxnSpPr>
          <p:spPr>
            <a:xfrm flipV="1">
              <a:off x="4496631" y="4070526"/>
              <a:ext cx="430727" cy="177942"/>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4" name="타원 123">
              <a:extLst>
                <a:ext uri="{FF2B5EF4-FFF2-40B4-BE49-F238E27FC236}">
                  <a16:creationId xmlns:a16="http://schemas.microsoft.com/office/drawing/2014/main" id="{CE19AD3B-D659-5219-8062-E204ACB025D8}"/>
                </a:ext>
              </a:extLst>
            </p:cNvPr>
            <p:cNvSpPr/>
            <p:nvPr/>
          </p:nvSpPr>
          <p:spPr>
            <a:xfrm>
              <a:off x="5413473" y="3730469"/>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25" name="직선 연결선 124">
              <a:extLst>
                <a:ext uri="{FF2B5EF4-FFF2-40B4-BE49-F238E27FC236}">
                  <a16:creationId xmlns:a16="http://schemas.microsoft.com/office/drawing/2014/main" id="{F9D5B806-854C-58F6-4477-E472C0DC37B7}"/>
                </a:ext>
              </a:extLst>
            </p:cNvPr>
            <p:cNvCxnSpPr>
              <a:cxnSpLocks/>
              <a:stCxn id="122" idx="6"/>
            </p:cNvCxnSpPr>
            <p:nvPr/>
          </p:nvCxnSpPr>
          <p:spPr>
            <a:xfrm flipV="1">
              <a:off x="4964250" y="3778360"/>
              <a:ext cx="455624" cy="274470"/>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728D3357-8648-9712-B6A6-1D9684111C74}"/>
                </a:ext>
              </a:extLst>
            </p:cNvPr>
            <p:cNvSpPr txBox="1"/>
            <p:nvPr/>
          </p:nvSpPr>
          <p:spPr>
            <a:xfrm>
              <a:off x="5660765" y="4504551"/>
              <a:ext cx="624150"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2026~2027</a:t>
              </a:r>
              <a:endParaRPr lang="ko-KR" altLang="en-US" sz="700" b="1" dirty="0">
                <a:latin typeface="Times New Roman" panose="02020603050405020304" pitchFamily="18" charset="0"/>
                <a:cs typeface="Times New Roman" panose="02020603050405020304" pitchFamily="18" charset="0"/>
              </a:endParaRPr>
            </a:p>
          </p:txBody>
        </p:sp>
        <p:sp>
          <p:nvSpPr>
            <p:cNvPr id="127" name="타원 126">
              <a:extLst>
                <a:ext uri="{FF2B5EF4-FFF2-40B4-BE49-F238E27FC236}">
                  <a16:creationId xmlns:a16="http://schemas.microsoft.com/office/drawing/2014/main" id="{7349B2E0-2561-AF35-D71F-D92FFB03EF0C}"/>
                </a:ext>
              </a:extLst>
            </p:cNvPr>
            <p:cNvSpPr/>
            <p:nvPr/>
          </p:nvSpPr>
          <p:spPr>
            <a:xfrm>
              <a:off x="5939142" y="3316528"/>
              <a:ext cx="43223" cy="50052"/>
            </a:xfrm>
            <a:prstGeom prst="ellipse">
              <a:avLst/>
            </a:prstGeom>
            <a:noFill/>
            <a:ln w="1905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48">
                <a:latin typeface="Times New Roman" panose="02020603050405020304" pitchFamily="18" charset="0"/>
                <a:cs typeface="Times New Roman" panose="02020603050405020304" pitchFamily="18" charset="0"/>
              </a:endParaRPr>
            </a:p>
          </p:txBody>
        </p:sp>
        <p:cxnSp>
          <p:nvCxnSpPr>
            <p:cNvPr id="128" name="직선 연결선 127">
              <a:extLst>
                <a:ext uri="{FF2B5EF4-FFF2-40B4-BE49-F238E27FC236}">
                  <a16:creationId xmlns:a16="http://schemas.microsoft.com/office/drawing/2014/main" id="{6A73E8D8-9B05-42B7-0D10-58A07E8C1B0E}"/>
                </a:ext>
              </a:extLst>
            </p:cNvPr>
            <p:cNvCxnSpPr>
              <a:cxnSpLocks/>
              <a:stCxn id="124" idx="7"/>
              <a:endCxn id="127" idx="3"/>
            </p:cNvCxnSpPr>
            <p:nvPr/>
          </p:nvCxnSpPr>
          <p:spPr>
            <a:xfrm flipV="1">
              <a:off x="5450366" y="3359250"/>
              <a:ext cx="495106" cy="378548"/>
            </a:xfrm>
            <a:prstGeom prst="line">
              <a:avLst/>
            </a:prstGeom>
            <a:ln w="1905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9" name="TextBox 128">
              <a:extLst>
                <a:ext uri="{FF2B5EF4-FFF2-40B4-BE49-F238E27FC236}">
                  <a16:creationId xmlns:a16="http://schemas.microsoft.com/office/drawing/2014/main" id="{81F1FF3F-205F-C57D-1714-DA75814AA914}"/>
                </a:ext>
              </a:extLst>
            </p:cNvPr>
            <p:cNvSpPr txBox="1"/>
            <p:nvPr/>
          </p:nvSpPr>
          <p:spPr>
            <a:xfrm>
              <a:off x="2667511" y="4214441"/>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3</a:t>
              </a:r>
              <a:endParaRPr lang="ko-KR" altLang="en-US" sz="700" b="1" dirty="0">
                <a:latin typeface="Times New Roman" panose="02020603050405020304" pitchFamily="18" charset="0"/>
                <a:cs typeface="Times New Roman" panose="02020603050405020304" pitchFamily="18" charset="0"/>
              </a:endParaRPr>
            </a:p>
          </p:txBody>
        </p:sp>
        <p:sp>
          <p:nvSpPr>
            <p:cNvPr id="130" name="TextBox 129">
              <a:extLst>
                <a:ext uri="{FF2B5EF4-FFF2-40B4-BE49-F238E27FC236}">
                  <a16:creationId xmlns:a16="http://schemas.microsoft.com/office/drawing/2014/main" id="{A32AA9A0-8D98-0DA6-1DF6-44ADE977215E}"/>
                </a:ext>
              </a:extLst>
            </p:cNvPr>
            <p:cNvSpPr txBox="1"/>
            <p:nvPr/>
          </p:nvSpPr>
          <p:spPr>
            <a:xfrm>
              <a:off x="2667511" y="4073973"/>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4</a:t>
              </a:r>
              <a:endParaRPr lang="ko-KR" altLang="en-US" sz="700" b="1" dirty="0">
                <a:latin typeface="Times New Roman" panose="02020603050405020304" pitchFamily="18" charset="0"/>
                <a:cs typeface="Times New Roman" panose="02020603050405020304" pitchFamily="18" charset="0"/>
              </a:endParaRPr>
            </a:p>
          </p:txBody>
        </p:sp>
        <p:sp>
          <p:nvSpPr>
            <p:cNvPr id="131" name="TextBox 130">
              <a:extLst>
                <a:ext uri="{FF2B5EF4-FFF2-40B4-BE49-F238E27FC236}">
                  <a16:creationId xmlns:a16="http://schemas.microsoft.com/office/drawing/2014/main" id="{8939DB7D-21F0-4E98-A4E8-2DBA2A0EAC48}"/>
                </a:ext>
              </a:extLst>
            </p:cNvPr>
            <p:cNvSpPr txBox="1"/>
            <p:nvPr/>
          </p:nvSpPr>
          <p:spPr>
            <a:xfrm>
              <a:off x="2666898" y="3897034"/>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6</a:t>
              </a:r>
              <a:endParaRPr lang="ko-KR" altLang="en-US" sz="700" b="1" dirty="0">
                <a:latin typeface="Times New Roman" panose="02020603050405020304" pitchFamily="18" charset="0"/>
                <a:cs typeface="Times New Roman" panose="02020603050405020304" pitchFamily="18" charset="0"/>
              </a:endParaRPr>
            </a:p>
          </p:txBody>
        </p:sp>
        <p:cxnSp>
          <p:nvCxnSpPr>
            <p:cNvPr id="132" name="직선 연결선 131">
              <a:extLst>
                <a:ext uri="{FF2B5EF4-FFF2-40B4-BE49-F238E27FC236}">
                  <a16:creationId xmlns:a16="http://schemas.microsoft.com/office/drawing/2014/main" id="{77E2CB42-2880-C4D3-DE16-8E7B1021813F}"/>
                </a:ext>
              </a:extLst>
            </p:cNvPr>
            <p:cNvCxnSpPr>
              <a:cxnSpLocks/>
            </p:cNvCxnSpPr>
            <p:nvPr/>
          </p:nvCxnSpPr>
          <p:spPr>
            <a:xfrm>
              <a:off x="2922924" y="4407657"/>
              <a:ext cx="3305471"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133" name="직선 연결선 132">
              <a:extLst>
                <a:ext uri="{FF2B5EF4-FFF2-40B4-BE49-F238E27FC236}">
                  <a16:creationId xmlns:a16="http://schemas.microsoft.com/office/drawing/2014/main" id="{C5B5E83F-E6D1-B6E5-6B11-85D86FD14875}"/>
                </a:ext>
              </a:extLst>
            </p:cNvPr>
            <p:cNvCxnSpPr>
              <a:cxnSpLocks/>
            </p:cNvCxnSpPr>
            <p:nvPr/>
          </p:nvCxnSpPr>
          <p:spPr>
            <a:xfrm>
              <a:off x="2921367" y="4319771"/>
              <a:ext cx="3300825"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134" name="직선 연결선 133">
              <a:extLst>
                <a:ext uri="{FF2B5EF4-FFF2-40B4-BE49-F238E27FC236}">
                  <a16:creationId xmlns:a16="http://schemas.microsoft.com/office/drawing/2014/main" id="{321D79CC-058A-D391-7BBF-3E28E283E3EC}"/>
                </a:ext>
              </a:extLst>
            </p:cNvPr>
            <p:cNvCxnSpPr>
              <a:cxnSpLocks/>
            </p:cNvCxnSpPr>
            <p:nvPr/>
          </p:nvCxnSpPr>
          <p:spPr>
            <a:xfrm>
              <a:off x="2918614" y="4179302"/>
              <a:ext cx="3303577"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135" name="직선 연결선 134">
              <a:extLst>
                <a:ext uri="{FF2B5EF4-FFF2-40B4-BE49-F238E27FC236}">
                  <a16:creationId xmlns:a16="http://schemas.microsoft.com/office/drawing/2014/main" id="{E6C73EAE-56A1-9AFE-2506-5584E5F07A2F}"/>
                </a:ext>
              </a:extLst>
            </p:cNvPr>
            <p:cNvCxnSpPr>
              <a:cxnSpLocks/>
            </p:cNvCxnSpPr>
            <p:nvPr/>
          </p:nvCxnSpPr>
          <p:spPr>
            <a:xfrm>
              <a:off x="2924775" y="4000229"/>
              <a:ext cx="3297417"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cxnSp>
          <p:nvCxnSpPr>
            <p:cNvPr id="136" name="직선 연결선 135">
              <a:extLst>
                <a:ext uri="{FF2B5EF4-FFF2-40B4-BE49-F238E27FC236}">
                  <a16:creationId xmlns:a16="http://schemas.microsoft.com/office/drawing/2014/main" id="{2ED42188-C7BE-EDF9-F904-D1F819A98CC4}"/>
                </a:ext>
              </a:extLst>
            </p:cNvPr>
            <p:cNvCxnSpPr>
              <a:cxnSpLocks/>
            </p:cNvCxnSpPr>
            <p:nvPr/>
          </p:nvCxnSpPr>
          <p:spPr>
            <a:xfrm>
              <a:off x="2920776" y="3755495"/>
              <a:ext cx="3301416"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sp>
          <p:nvSpPr>
            <p:cNvPr id="137" name="TextBox 136">
              <a:extLst>
                <a:ext uri="{FF2B5EF4-FFF2-40B4-BE49-F238E27FC236}">
                  <a16:creationId xmlns:a16="http://schemas.microsoft.com/office/drawing/2014/main" id="{4EE3CEF5-02A5-FBC3-B651-0DF1199519FA}"/>
                </a:ext>
              </a:extLst>
            </p:cNvPr>
            <p:cNvSpPr txBox="1"/>
            <p:nvPr/>
          </p:nvSpPr>
          <p:spPr>
            <a:xfrm>
              <a:off x="2668605" y="3653728"/>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9</a:t>
              </a:r>
              <a:endParaRPr lang="ko-KR" altLang="en-US" sz="700" b="1" dirty="0">
                <a:latin typeface="Times New Roman" panose="02020603050405020304" pitchFamily="18" charset="0"/>
                <a:cs typeface="Times New Roman" panose="02020603050405020304" pitchFamily="18" charset="0"/>
              </a:endParaRPr>
            </a:p>
          </p:txBody>
        </p:sp>
        <p:cxnSp>
          <p:nvCxnSpPr>
            <p:cNvPr id="138" name="직선 연결선 137">
              <a:extLst>
                <a:ext uri="{FF2B5EF4-FFF2-40B4-BE49-F238E27FC236}">
                  <a16:creationId xmlns:a16="http://schemas.microsoft.com/office/drawing/2014/main" id="{01E5A674-5219-54A1-1B0D-3B749AA516C9}"/>
                </a:ext>
              </a:extLst>
            </p:cNvPr>
            <p:cNvCxnSpPr>
              <a:cxnSpLocks/>
            </p:cNvCxnSpPr>
            <p:nvPr/>
          </p:nvCxnSpPr>
          <p:spPr>
            <a:xfrm>
              <a:off x="2924418" y="3341553"/>
              <a:ext cx="3297775" cy="0"/>
            </a:xfrm>
            <a:prstGeom prst="line">
              <a:avLst/>
            </a:prstGeom>
            <a:ln w="6350">
              <a:solidFill>
                <a:schemeClr val="bg1">
                  <a:lumMod val="65000"/>
                </a:schemeClr>
              </a:solidFill>
              <a:prstDash val="dash"/>
            </a:ln>
          </p:spPr>
          <p:style>
            <a:lnRef idx="1">
              <a:schemeClr val="dk1"/>
            </a:lnRef>
            <a:fillRef idx="0">
              <a:schemeClr val="dk1"/>
            </a:fillRef>
            <a:effectRef idx="0">
              <a:schemeClr val="dk1"/>
            </a:effectRef>
            <a:fontRef idx="minor">
              <a:schemeClr val="tx1"/>
            </a:fontRef>
          </p:style>
        </p:cxnSp>
        <p:sp>
          <p:nvSpPr>
            <p:cNvPr id="139" name="TextBox 138">
              <a:extLst>
                <a:ext uri="{FF2B5EF4-FFF2-40B4-BE49-F238E27FC236}">
                  <a16:creationId xmlns:a16="http://schemas.microsoft.com/office/drawing/2014/main" id="{5B8BB301-F57A-BCCF-4A59-29868F85261B}"/>
                </a:ext>
              </a:extLst>
            </p:cNvPr>
            <p:cNvSpPr txBox="1"/>
            <p:nvPr/>
          </p:nvSpPr>
          <p:spPr>
            <a:xfrm>
              <a:off x="2645404" y="3242110"/>
              <a:ext cx="290207"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30</a:t>
              </a:r>
              <a:endParaRPr lang="ko-KR" altLang="en-US" sz="700" b="1" dirty="0">
                <a:latin typeface="Times New Roman" panose="02020603050405020304" pitchFamily="18" charset="0"/>
                <a:cs typeface="Times New Roman" panose="02020603050405020304" pitchFamily="18" charset="0"/>
              </a:endParaRPr>
            </a:p>
          </p:txBody>
        </p:sp>
        <p:sp>
          <p:nvSpPr>
            <p:cNvPr id="140" name="TextBox 139">
              <a:extLst>
                <a:ext uri="{FF2B5EF4-FFF2-40B4-BE49-F238E27FC236}">
                  <a16:creationId xmlns:a16="http://schemas.microsoft.com/office/drawing/2014/main" id="{F84CA903-1744-8638-C752-209ACE8A884A}"/>
                </a:ext>
              </a:extLst>
            </p:cNvPr>
            <p:cNvSpPr txBox="1"/>
            <p:nvPr/>
          </p:nvSpPr>
          <p:spPr>
            <a:xfrm>
              <a:off x="2427820" y="3071073"/>
              <a:ext cx="1369580" cy="215444"/>
            </a:xfrm>
            <a:prstGeom prst="rect">
              <a:avLst/>
            </a:prstGeom>
            <a:noFill/>
          </p:spPr>
          <p:txBody>
            <a:bodyPr wrap="square" rtlCol="0">
              <a:spAutoFit/>
            </a:bodyPr>
            <a:lstStyle/>
            <a:p>
              <a:r>
                <a:rPr lang="ko-KR" altLang="en-US" sz="800" b="1" dirty="0">
                  <a:latin typeface="+mn-ea"/>
                  <a:ea typeface="+mn-ea"/>
                  <a:cs typeface="Times New Roman" panose="02020603050405020304" pitchFamily="18" charset="0"/>
                </a:rPr>
                <a:t>기업가치</a:t>
              </a:r>
              <a:r>
                <a:rPr lang="en-US" altLang="ko-KR" sz="800" b="1" dirty="0">
                  <a:latin typeface="+mn-ea"/>
                  <a:ea typeface="+mn-ea"/>
                  <a:cs typeface="Times New Roman" panose="02020603050405020304" pitchFamily="18" charset="0"/>
                </a:rPr>
                <a:t> (million USD)</a:t>
              </a:r>
              <a:endParaRPr lang="ko-KR" altLang="en-US" sz="800" b="1" dirty="0">
                <a:latin typeface="+mn-ea"/>
                <a:ea typeface="+mn-ea"/>
                <a:cs typeface="Times New Roman" panose="02020603050405020304" pitchFamily="18" charset="0"/>
              </a:endParaRPr>
            </a:p>
          </p:txBody>
        </p:sp>
        <p:sp>
          <p:nvSpPr>
            <p:cNvPr id="141" name="직사각형 140">
              <a:extLst>
                <a:ext uri="{FF2B5EF4-FFF2-40B4-BE49-F238E27FC236}">
                  <a16:creationId xmlns:a16="http://schemas.microsoft.com/office/drawing/2014/main" id="{7608CC8D-EFD1-3847-A5DC-18796D8A5BA0}"/>
                </a:ext>
              </a:extLst>
            </p:cNvPr>
            <p:cNvSpPr/>
            <p:nvPr/>
          </p:nvSpPr>
          <p:spPr>
            <a:xfrm>
              <a:off x="5609611" y="3089497"/>
              <a:ext cx="675304" cy="1783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Preclinical trial &amp;</a:t>
              </a:r>
              <a:r>
                <a:rPr lang="ko-KR" altLang="en-US" sz="500" b="1" dirty="0">
                  <a:latin typeface="Times New Roman" panose="02020603050405020304" pitchFamily="18" charset="0"/>
                  <a:cs typeface="Times New Roman" panose="02020603050405020304" pitchFamily="18" charset="0"/>
                </a:rPr>
                <a:t> </a:t>
              </a:r>
              <a:r>
                <a:rPr lang="en-US" altLang="ko-KR" sz="500" b="1" dirty="0">
                  <a:latin typeface="Times New Roman" panose="02020603050405020304" pitchFamily="18" charset="0"/>
                  <a:cs typeface="Times New Roman" panose="02020603050405020304" pitchFamily="18" charset="0"/>
                </a:rPr>
                <a:t>IND filing</a:t>
              </a:r>
              <a:endParaRPr lang="ko-KR" altLang="en-US" sz="500" b="1" dirty="0">
                <a:latin typeface="Times New Roman" panose="02020603050405020304" pitchFamily="18" charset="0"/>
                <a:cs typeface="Times New Roman" panose="02020603050405020304" pitchFamily="18" charset="0"/>
              </a:endParaRPr>
            </a:p>
          </p:txBody>
        </p:sp>
        <p:sp>
          <p:nvSpPr>
            <p:cNvPr id="142" name="직사각형 141">
              <a:extLst>
                <a:ext uri="{FF2B5EF4-FFF2-40B4-BE49-F238E27FC236}">
                  <a16:creationId xmlns:a16="http://schemas.microsoft.com/office/drawing/2014/main" id="{ADD32C74-252E-4251-5C21-9C99F6135B17}"/>
                </a:ext>
              </a:extLst>
            </p:cNvPr>
            <p:cNvSpPr/>
            <p:nvPr/>
          </p:nvSpPr>
          <p:spPr>
            <a:xfrm>
              <a:off x="4999424" y="3510762"/>
              <a:ext cx="562758" cy="16449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Lead optimization</a:t>
              </a:r>
              <a:endParaRPr lang="ko-KR" altLang="en-US" sz="500" b="1" dirty="0">
                <a:latin typeface="Times New Roman" panose="02020603050405020304" pitchFamily="18" charset="0"/>
                <a:cs typeface="Times New Roman" panose="02020603050405020304" pitchFamily="18" charset="0"/>
              </a:endParaRPr>
            </a:p>
          </p:txBody>
        </p:sp>
        <p:sp>
          <p:nvSpPr>
            <p:cNvPr id="143" name="직사각형 142">
              <a:extLst>
                <a:ext uri="{FF2B5EF4-FFF2-40B4-BE49-F238E27FC236}">
                  <a16:creationId xmlns:a16="http://schemas.microsoft.com/office/drawing/2014/main" id="{1273E383-74FB-41AF-9EB8-05FF5135727A}"/>
                </a:ext>
              </a:extLst>
            </p:cNvPr>
            <p:cNvSpPr/>
            <p:nvPr/>
          </p:nvSpPr>
          <p:spPr>
            <a:xfrm>
              <a:off x="3678061" y="4101148"/>
              <a:ext cx="591625" cy="146151"/>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Hit identification</a:t>
              </a:r>
              <a:endParaRPr lang="ko-KR" altLang="en-US" sz="500" b="1" dirty="0">
                <a:latin typeface="Times New Roman" panose="02020603050405020304" pitchFamily="18" charset="0"/>
                <a:cs typeface="Times New Roman" panose="02020603050405020304" pitchFamily="18" charset="0"/>
              </a:endParaRPr>
            </a:p>
          </p:txBody>
        </p:sp>
        <p:sp>
          <p:nvSpPr>
            <p:cNvPr id="144" name="직사각형 143">
              <a:extLst>
                <a:ext uri="{FF2B5EF4-FFF2-40B4-BE49-F238E27FC236}">
                  <a16:creationId xmlns:a16="http://schemas.microsoft.com/office/drawing/2014/main" id="{405D04A0-E58E-97C4-BB50-A6354DFAD5A4}"/>
                </a:ext>
              </a:extLst>
            </p:cNvPr>
            <p:cNvSpPr/>
            <p:nvPr/>
          </p:nvSpPr>
          <p:spPr>
            <a:xfrm>
              <a:off x="4187385" y="4021046"/>
              <a:ext cx="581770" cy="140006"/>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Lead identification</a:t>
              </a:r>
              <a:endParaRPr lang="ko-KR" altLang="en-US" sz="500" b="1" dirty="0">
                <a:latin typeface="Times New Roman" panose="02020603050405020304" pitchFamily="18" charset="0"/>
                <a:cs typeface="Times New Roman" panose="02020603050405020304" pitchFamily="18" charset="0"/>
              </a:endParaRPr>
            </a:p>
          </p:txBody>
        </p:sp>
        <p:sp>
          <p:nvSpPr>
            <p:cNvPr id="145" name="직사각형 144">
              <a:extLst>
                <a:ext uri="{FF2B5EF4-FFF2-40B4-BE49-F238E27FC236}">
                  <a16:creationId xmlns:a16="http://schemas.microsoft.com/office/drawing/2014/main" id="{08E972F8-F25E-0FAD-5879-FBB03DEAC3FC}"/>
                </a:ext>
              </a:extLst>
            </p:cNvPr>
            <p:cNvSpPr/>
            <p:nvPr/>
          </p:nvSpPr>
          <p:spPr>
            <a:xfrm>
              <a:off x="4613353" y="3807675"/>
              <a:ext cx="540034" cy="162662"/>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Derivative synthesis</a:t>
              </a:r>
              <a:endParaRPr lang="ko-KR" altLang="en-US" sz="500" b="1" dirty="0">
                <a:latin typeface="Times New Roman" panose="02020603050405020304" pitchFamily="18" charset="0"/>
                <a:cs typeface="Times New Roman" panose="02020603050405020304" pitchFamily="18" charset="0"/>
              </a:endParaRPr>
            </a:p>
          </p:txBody>
        </p:sp>
        <p:sp>
          <p:nvSpPr>
            <p:cNvPr id="146" name="직사각형 145">
              <a:extLst>
                <a:ext uri="{FF2B5EF4-FFF2-40B4-BE49-F238E27FC236}">
                  <a16:creationId xmlns:a16="http://schemas.microsoft.com/office/drawing/2014/main" id="{E2D31F5B-6327-6C7A-4283-EB509ECF2246}"/>
                </a:ext>
              </a:extLst>
            </p:cNvPr>
            <p:cNvSpPr/>
            <p:nvPr/>
          </p:nvSpPr>
          <p:spPr>
            <a:xfrm>
              <a:off x="3835754" y="4402263"/>
              <a:ext cx="325622" cy="12522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4</a:t>
              </a:r>
              <a:endParaRPr lang="ko-KR" altLang="en-US" sz="500" b="1" dirty="0">
                <a:latin typeface="Times New Roman" panose="02020603050405020304" pitchFamily="18" charset="0"/>
                <a:cs typeface="Times New Roman" panose="02020603050405020304" pitchFamily="18" charset="0"/>
              </a:endParaRPr>
            </a:p>
          </p:txBody>
        </p:sp>
        <p:sp>
          <p:nvSpPr>
            <p:cNvPr id="147" name="직사각형 146">
              <a:extLst>
                <a:ext uri="{FF2B5EF4-FFF2-40B4-BE49-F238E27FC236}">
                  <a16:creationId xmlns:a16="http://schemas.microsoft.com/office/drawing/2014/main" id="{367A4031-C07B-CE50-3C0E-C8A3C222222B}"/>
                </a:ext>
              </a:extLst>
            </p:cNvPr>
            <p:cNvSpPr/>
            <p:nvPr/>
          </p:nvSpPr>
          <p:spPr>
            <a:xfrm>
              <a:off x="4301785" y="4305775"/>
              <a:ext cx="325622" cy="22054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8</a:t>
              </a:r>
              <a:endParaRPr lang="ko-KR" altLang="en-US" sz="500" b="1" dirty="0">
                <a:latin typeface="Times New Roman" panose="02020603050405020304" pitchFamily="18" charset="0"/>
                <a:cs typeface="Times New Roman" panose="02020603050405020304" pitchFamily="18" charset="0"/>
              </a:endParaRPr>
            </a:p>
          </p:txBody>
        </p:sp>
        <p:sp>
          <p:nvSpPr>
            <p:cNvPr id="148" name="직사각형 147">
              <a:extLst>
                <a:ext uri="{FF2B5EF4-FFF2-40B4-BE49-F238E27FC236}">
                  <a16:creationId xmlns:a16="http://schemas.microsoft.com/office/drawing/2014/main" id="{9198280B-3E5A-D1F8-4862-D2C7788B5524}"/>
                </a:ext>
              </a:extLst>
            </p:cNvPr>
            <p:cNvSpPr/>
            <p:nvPr/>
          </p:nvSpPr>
          <p:spPr>
            <a:xfrm>
              <a:off x="4785456" y="4244963"/>
              <a:ext cx="325622" cy="28136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10</a:t>
              </a:r>
              <a:endParaRPr lang="ko-KR" altLang="en-US" sz="500" b="1" dirty="0">
                <a:latin typeface="Times New Roman" panose="02020603050405020304" pitchFamily="18" charset="0"/>
                <a:cs typeface="Times New Roman" panose="02020603050405020304" pitchFamily="18" charset="0"/>
              </a:endParaRPr>
            </a:p>
          </p:txBody>
        </p:sp>
        <p:sp>
          <p:nvSpPr>
            <p:cNvPr id="149" name="직사각형 148">
              <a:extLst>
                <a:ext uri="{FF2B5EF4-FFF2-40B4-BE49-F238E27FC236}">
                  <a16:creationId xmlns:a16="http://schemas.microsoft.com/office/drawing/2014/main" id="{2E277A4F-9CC9-27A4-D4D3-17AAE29A1E8D}"/>
                </a:ext>
              </a:extLst>
            </p:cNvPr>
            <p:cNvSpPr/>
            <p:nvPr/>
          </p:nvSpPr>
          <p:spPr>
            <a:xfrm>
              <a:off x="5286767" y="4305775"/>
              <a:ext cx="325622" cy="22054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8</a:t>
              </a:r>
              <a:endParaRPr lang="ko-KR" altLang="en-US" sz="500" b="1" dirty="0">
                <a:latin typeface="Times New Roman" panose="02020603050405020304" pitchFamily="18" charset="0"/>
                <a:cs typeface="Times New Roman" panose="02020603050405020304" pitchFamily="18" charset="0"/>
              </a:endParaRPr>
            </a:p>
          </p:txBody>
        </p:sp>
        <p:sp>
          <p:nvSpPr>
            <p:cNvPr id="150" name="TextBox 149">
              <a:extLst>
                <a:ext uri="{FF2B5EF4-FFF2-40B4-BE49-F238E27FC236}">
                  <a16:creationId xmlns:a16="http://schemas.microsoft.com/office/drawing/2014/main" id="{FCE7898C-5A55-A25E-61BB-1D492783F88E}"/>
                </a:ext>
              </a:extLst>
            </p:cNvPr>
            <p:cNvSpPr txBox="1"/>
            <p:nvPr/>
          </p:nvSpPr>
          <p:spPr>
            <a:xfrm>
              <a:off x="2666040" y="4311724"/>
              <a:ext cx="242744" cy="200055"/>
            </a:xfrm>
            <a:prstGeom prst="rect">
              <a:avLst/>
            </a:prstGeom>
            <a:noFill/>
          </p:spPr>
          <p:txBody>
            <a:bodyPr wrap="none" rtlCol="0">
              <a:spAutoFit/>
            </a:bodyPr>
            <a:lstStyle/>
            <a:p>
              <a:r>
                <a:rPr lang="en-US" altLang="ko-KR" sz="700" b="1" dirty="0">
                  <a:latin typeface="Times New Roman" panose="02020603050405020304" pitchFamily="18" charset="0"/>
                  <a:cs typeface="Times New Roman" panose="02020603050405020304" pitchFamily="18" charset="0"/>
                </a:rPr>
                <a:t>2</a:t>
              </a:r>
              <a:endParaRPr lang="ko-KR" altLang="en-US" sz="700" b="1" dirty="0">
                <a:latin typeface="Times New Roman" panose="02020603050405020304" pitchFamily="18" charset="0"/>
                <a:cs typeface="Times New Roman" panose="02020603050405020304" pitchFamily="18" charset="0"/>
              </a:endParaRPr>
            </a:p>
          </p:txBody>
        </p:sp>
        <p:sp>
          <p:nvSpPr>
            <p:cNvPr id="151" name="직사각형 150">
              <a:extLst>
                <a:ext uri="{FF2B5EF4-FFF2-40B4-BE49-F238E27FC236}">
                  <a16:creationId xmlns:a16="http://schemas.microsoft.com/office/drawing/2014/main" id="{6BEE0A21-EB05-1F12-9CC7-40A8EE336714}"/>
                </a:ext>
              </a:extLst>
            </p:cNvPr>
            <p:cNvSpPr/>
            <p:nvPr/>
          </p:nvSpPr>
          <p:spPr>
            <a:xfrm>
              <a:off x="5791022" y="4240269"/>
              <a:ext cx="325622" cy="2872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500" b="1" dirty="0">
                  <a:latin typeface="Times New Roman" panose="02020603050405020304" pitchFamily="18" charset="0"/>
                  <a:cs typeface="Times New Roman" panose="02020603050405020304" pitchFamily="18" charset="0"/>
                </a:rPr>
                <a:t>10</a:t>
              </a:r>
              <a:endParaRPr lang="ko-KR" altLang="en-US" sz="500" b="1" dirty="0">
                <a:latin typeface="Times New Roman" panose="02020603050405020304" pitchFamily="18" charset="0"/>
                <a:cs typeface="Times New Roman" panose="02020603050405020304" pitchFamily="18" charset="0"/>
              </a:endParaRPr>
            </a:p>
          </p:txBody>
        </p:sp>
        <p:cxnSp>
          <p:nvCxnSpPr>
            <p:cNvPr id="152" name="직선 화살표 연결선 151">
              <a:extLst>
                <a:ext uri="{FF2B5EF4-FFF2-40B4-BE49-F238E27FC236}">
                  <a16:creationId xmlns:a16="http://schemas.microsoft.com/office/drawing/2014/main" id="{BEA527B7-320B-96D1-944F-0249F0C74D69}"/>
                </a:ext>
              </a:extLst>
            </p:cNvPr>
            <p:cNvCxnSpPr>
              <a:cxnSpLocks/>
            </p:cNvCxnSpPr>
            <p:nvPr/>
          </p:nvCxnSpPr>
          <p:spPr>
            <a:xfrm>
              <a:off x="2889776" y="4526324"/>
              <a:ext cx="3441807" cy="0"/>
            </a:xfrm>
            <a:prstGeom prst="straightConnector1">
              <a:avLst/>
            </a:prstGeom>
            <a:ln w="6350">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31075340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MS PGothic"/>
        <a:font script="Hang" typeface="맑은 고딕"/>
        <a:font script="Hans" typeface="SimSun"/>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MS PGothic"/>
        <a:font script="Hang" typeface="맑은 고딕"/>
        <a:font script="Hans" typeface="SimSu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7611</TotalTime>
  <Words>829</Words>
  <Application>Microsoft Office PowerPoint</Application>
  <PresentationFormat>화면 슬라이드 쇼(4:3)</PresentationFormat>
  <Paragraphs>134</Paragraphs>
  <Slides>2</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2</vt:i4>
      </vt:variant>
    </vt:vector>
  </HeadingPairs>
  <TitlesOfParts>
    <vt:vector size="8" baseType="lpstr">
      <vt:lpstr>굴림</vt:lpstr>
      <vt:lpstr>맑은 고딕</vt:lpstr>
      <vt:lpstr>Arial</vt:lpstr>
      <vt:lpstr>Calibri</vt:lpstr>
      <vt:lpstr>Times New Roman</vt:lpstr>
      <vt:lpstr>Office 테마</vt:lpstr>
      <vt:lpstr>PowerPoint 프레젠테이션</vt:lpstr>
      <vt:lpstr>PowerPoint 프레젠테이션</vt:lpstr>
    </vt:vector>
  </TitlesOfParts>
  <Manager/>
  <Company>Samil PwC</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Ahnyk</dc:creator>
  <cp:lastModifiedBy>김병모</cp:lastModifiedBy>
  <cp:revision>474</cp:revision>
  <cp:lastPrinted>2022-04-15T06:24:41Z</cp:lastPrinted>
  <dcterms:created xsi:type="dcterms:W3CDTF">2010-05-18T04:52:50Z</dcterms:created>
  <dcterms:modified xsi:type="dcterms:W3CDTF">2026-09-16T11:10:32Z</dcterms:modified>
  <cp:version/>
</cp:coreProperties>
</file>